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4"/>
  </p:notesMasterIdLst>
  <p:sldIdLst>
    <p:sldId id="393" r:id="rId2"/>
    <p:sldId id="392" r:id="rId3"/>
    <p:sldId id="273" r:id="rId4"/>
    <p:sldId id="265" r:id="rId5"/>
    <p:sldId id="264" r:id="rId6"/>
    <p:sldId id="275" r:id="rId7"/>
    <p:sldId id="394" r:id="rId8"/>
    <p:sldId id="403" r:id="rId9"/>
    <p:sldId id="282" r:id="rId10"/>
    <p:sldId id="395" r:id="rId11"/>
    <p:sldId id="396" r:id="rId12"/>
    <p:sldId id="362" r:id="rId13"/>
    <p:sldId id="366" r:id="rId14"/>
    <p:sldId id="370" r:id="rId15"/>
    <p:sldId id="371" r:id="rId16"/>
    <p:sldId id="397" r:id="rId17"/>
    <p:sldId id="404" r:id="rId18"/>
    <p:sldId id="400" r:id="rId19"/>
    <p:sldId id="401" r:id="rId20"/>
    <p:sldId id="283" r:id="rId21"/>
    <p:sldId id="402" r:id="rId22"/>
    <p:sldId id="398" r:id="rId23"/>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B76F0EB-E634-6A42-8D8B-82BEBB4D673B}">
          <p14:sldIdLst>
            <p14:sldId id="393"/>
          </p14:sldIdLst>
        </p14:section>
        <p14:section name="Background" id="{88BBB465-E12C-414C-9893-5169BFB4A87B}">
          <p14:sldIdLst>
            <p14:sldId id="392"/>
            <p14:sldId id="273"/>
            <p14:sldId id="265"/>
            <p14:sldId id="264"/>
          </p14:sldIdLst>
        </p14:section>
        <p14:section name="Design" id="{725C2256-8C63-864E-B99D-10347462750B}">
          <p14:sldIdLst>
            <p14:sldId id="275"/>
            <p14:sldId id="394"/>
            <p14:sldId id="403"/>
            <p14:sldId id="282"/>
            <p14:sldId id="395"/>
            <p14:sldId id="396"/>
          </p14:sldIdLst>
        </p14:section>
        <p14:section name="Evaluation" id="{89A74E4C-A4FE-8545-A48D-768FF334769C}">
          <p14:sldIdLst>
            <p14:sldId id="362"/>
            <p14:sldId id="366"/>
            <p14:sldId id="370"/>
            <p14:sldId id="371"/>
          </p14:sldIdLst>
        </p14:section>
        <p14:section name="Conclusion" id="{3ABF4AC1-12EA-264B-984F-12567C118EC7}">
          <p14:sldIdLst>
            <p14:sldId id="397"/>
            <p14:sldId id="404"/>
          </p14:sldIdLst>
        </p14:section>
        <p14:section name="Appendix" id="{12193FE6-861D-D24E-BB0B-FC740B3CAB6C}">
          <p14:sldIdLst>
            <p14:sldId id="400"/>
            <p14:sldId id="401"/>
            <p14:sldId id="283"/>
            <p14:sldId id="402"/>
            <p14:sldId id="398"/>
          </p14:sldIdLst>
        </p14:section>
      </p14:sectionLst>
    </p:ext>
    <p:ext uri="{EFAFB233-063F-42B5-8137-9DF3F51BA10A}">
      <p15:sldGuideLst xmlns:p15="http://schemas.microsoft.com/office/powerpoint/2012/main">
        <p15:guide id="1" pos="3840"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AA20"/>
    <a:srgbClr val="16607D"/>
    <a:srgbClr val="6E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4"/>
    <p:restoredTop sz="86111"/>
  </p:normalViewPr>
  <p:slideViewPr>
    <p:cSldViewPr snapToGrid="0" snapToObjects="1">
      <p:cViewPr varScale="1">
        <p:scale>
          <a:sx n="115" d="100"/>
          <a:sy n="115" d="100"/>
        </p:scale>
        <p:origin x="1072" y="208"/>
      </p:cViewPr>
      <p:guideLst>
        <p:guide pos="3840"/>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D1915-8B5B-864A-9D73-3CCAEFEE8989}" type="datetimeFigureOut">
              <a:rPr lang="en-CN" smtClean="0"/>
              <a:t>10/5/23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DA564-4630-D440-A400-EFFEE6CFCDC6}" type="slidenum">
              <a:rPr lang="en-CN" smtClean="0"/>
              <a:t>‹#›</a:t>
            </a:fld>
            <a:endParaRPr lang="en-CN"/>
          </a:p>
        </p:txBody>
      </p:sp>
    </p:spTree>
    <p:extLst>
      <p:ext uri="{BB962C8B-B14F-4D97-AF65-F5344CB8AC3E}">
        <p14:creationId xmlns:p14="http://schemas.microsoft.com/office/powerpoint/2010/main" val="388574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Okay, now here is our second work on practical NLP: Federated Few-shot Learning for Mobile NLP.</a:t>
            </a:r>
          </a:p>
        </p:txBody>
      </p:sp>
      <p:sp>
        <p:nvSpPr>
          <p:cNvPr id="4" name="灯片编号占位符 3"/>
          <p:cNvSpPr>
            <a:spLocks noGrp="1"/>
          </p:cNvSpPr>
          <p:nvPr>
            <p:ph type="sldNum" sz="quarter" idx="5"/>
          </p:nvPr>
        </p:nvSpPr>
        <p:spPr/>
        <p:txBody>
          <a:bodyPr/>
          <a:lstStyle/>
          <a:p>
            <a:fld id="{475DA564-4630-D440-A400-EFFEE6CFCDC6}" type="slidenum">
              <a:rPr lang="en-CN" smtClean="0"/>
              <a:t>0</a:t>
            </a:fld>
            <a:endParaRPr lang="en-CN"/>
          </a:p>
        </p:txBody>
      </p:sp>
    </p:spTree>
    <p:extLst>
      <p:ext uri="{BB962C8B-B14F-4D97-AF65-F5344CB8AC3E}">
        <p14:creationId xmlns:p14="http://schemas.microsoft.com/office/powerpoint/2010/main" val="3403953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 we seek to simplify the sophisticated training workflow.</a:t>
            </a:r>
          </a:p>
          <a:p>
            <a:endParaRPr kumimoji="1" lang="en-US" altLang="zh-CN" dirty="0"/>
          </a:p>
          <a:p>
            <a:r>
              <a:rPr kumimoji="1" lang="en-US" altLang="zh-CN" dirty="0"/>
              <a:t>We define three key hyper-parameters that highly influence the training performance.</a:t>
            </a:r>
          </a:p>
          <a:p>
            <a:r>
              <a:rPr lang="en-US" altLang="zh-CN" b="0" i="0" dirty="0">
                <a:solidFill>
                  <a:srgbClr val="374151"/>
                </a:solidFill>
                <a:effectLst/>
                <a:latin typeface="Söhne"/>
              </a:rPr>
              <a:t>First, that is the  </a:t>
            </a:r>
            <a:r>
              <a:rPr lang="en-US" altLang="zh-CN" sz="1200" dirty="0">
                <a:solidFill>
                  <a:schemeClr val="accent2">
                    <a:lumMod val="75000"/>
                  </a:schemeClr>
                </a:solidFill>
                <a:effectLst/>
                <a:latin typeface="LinLibertineT"/>
              </a:rPr>
              <a:t>frequency of updating pseudo labels</a:t>
            </a:r>
            <a:r>
              <a:rPr lang="en-US" altLang="zh-CN" b="0" i="0" dirty="0">
                <a:solidFill>
                  <a:srgbClr val="374151"/>
                </a:solidFill>
                <a:effectLst/>
                <a:latin typeface="Söhne"/>
              </a:rPr>
              <a:t>, which we call </a:t>
            </a:r>
            <a:r>
              <a:rPr lang="en-US" altLang="zh-CN" b="1" i="0" dirty="0">
                <a:effectLst/>
                <a:latin typeface="Söhne"/>
              </a:rPr>
              <a:t>f</a:t>
            </a:r>
            <a:r>
              <a:rPr lang="en-US" altLang="zh-CN" b="0" i="0" dirty="0">
                <a:solidFill>
                  <a:srgbClr val="374151"/>
                </a:solidFill>
                <a:effectLst/>
                <a:latin typeface="Söhne"/>
              </a:rPr>
              <a:t>. // Next, that is the </a:t>
            </a:r>
            <a:r>
              <a:rPr lang="en-US" altLang="zh-CN" sz="1200" dirty="0">
                <a:solidFill>
                  <a:schemeClr val="accent1"/>
                </a:solidFill>
                <a:effectLst/>
                <a:latin typeface="LinLibertineT"/>
                <a:ea typeface="STSong" panose="02010600040101010101" pitchFamily="2" charset="-122"/>
              </a:rPr>
              <a:t>number of clients selected to perform pseudo labeling</a:t>
            </a:r>
            <a:r>
              <a:rPr lang="en-US" altLang="zh-CN" b="0" i="0" dirty="0">
                <a:solidFill>
                  <a:srgbClr val="374151"/>
                </a:solidFill>
                <a:effectLst/>
                <a:latin typeface="Söhne"/>
              </a:rPr>
              <a:t>, and we name this </a:t>
            </a:r>
            <a:r>
              <a:rPr lang="en-US" altLang="zh-CN" b="1" i="0" dirty="0">
                <a:effectLst/>
                <a:latin typeface="Söhne"/>
              </a:rPr>
              <a:t>n</a:t>
            </a:r>
            <a:r>
              <a:rPr lang="en-US" altLang="zh-CN" b="0" i="0" dirty="0">
                <a:solidFill>
                  <a:srgbClr val="374151"/>
                </a:solidFill>
                <a:effectLst/>
                <a:latin typeface="Söhne"/>
              </a:rPr>
              <a:t>. // Lastly, we have the ratio of selected pseudo labels for the subsequent training, named as </a:t>
            </a:r>
            <a:r>
              <a:rPr lang="en-US" altLang="zh-CN" b="1" i="0" dirty="0">
                <a:effectLst/>
                <a:latin typeface="Söhne"/>
              </a:rPr>
              <a:t>k</a:t>
            </a:r>
            <a:r>
              <a:rPr lang="en-US" altLang="zh-CN" b="0" i="0" dirty="0">
                <a:solidFill>
                  <a:srgbClr val="374151"/>
                </a:solidFill>
                <a:effectLst/>
                <a:latin typeface="Söhne"/>
              </a:rPr>
              <a:t>. //</a:t>
            </a:r>
          </a:p>
          <a:p>
            <a:endParaRPr kumimoji="1" lang="en-US" altLang="zh-CN" sz="1200"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At the start of </a:t>
            </a:r>
            <a:r>
              <a:rPr lang="en-US" altLang="zh-CN" b="0" i="0" dirty="0" err="1">
                <a:solidFill>
                  <a:srgbClr val="374151"/>
                </a:solidFill>
                <a:effectLst/>
                <a:latin typeface="Söhne"/>
              </a:rPr>
              <a:t>FedFSL</a:t>
            </a:r>
            <a:r>
              <a:rPr lang="en-US" altLang="zh-CN" b="0" i="0" dirty="0">
                <a:solidFill>
                  <a:srgbClr val="374151"/>
                </a:solidFill>
                <a:effectLst/>
                <a:latin typeface="Söhne"/>
              </a:rPr>
              <a:t>, our language model isn't that strong and can make mistakes with labels. So, we use smaller </a:t>
            </a:r>
            <a:r>
              <a:rPr lang="en-US" altLang="zh-CN" b="0" i="0" dirty="0" err="1">
                <a:solidFill>
                  <a:srgbClr val="374151"/>
                </a:solidFill>
                <a:effectLst/>
                <a:latin typeface="Söhne"/>
              </a:rPr>
              <a:t>f,n,k</a:t>
            </a:r>
            <a:r>
              <a:rPr lang="en-US" altLang="zh-CN" b="0" i="0" dirty="0">
                <a:solidFill>
                  <a:srgbClr val="374151"/>
                </a:solidFill>
                <a:effectLst/>
                <a:latin typeface="Söhne"/>
              </a:rPr>
              <a:t>, to only take the ones we're really sure about. // But as it gets better, it starts wanting more challenging data, so we use bigger </a:t>
            </a:r>
            <a:r>
              <a:rPr lang="en-US" altLang="zh-CN" b="0" i="0" dirty="0" err="1">
                <a:solidFill>
                  <a:srgbClr val="374151"/>
                </a:solidFill>
                <a:effectLst/>
                <a:latin typeface="Söhne"/>
              </a:rPr>
              <a:t>f,n,k</a:t>
            </a:r>
            <a:r>
              <a:rPr lang="en-US" altLang="zh-CN" b="0" i="0" dirty="0">
                <a:solidFill>
                  <a:srgbClr val="374151"/>
                </a:solidFill>
                <a:effectLst/>
                <a:latin typeface="Söhne"/>
              </a:rPr>
              <a:t> to include more pseudo-labeled data in the training. //</a:t>
            </a:r>
            <a:endParaRPr lang="en-US" altLang="zh-CN" sz="1800" dirty="0">
              <a:solidFill>
                <a:srgbClr val="000000"/>
              </a:solidFill>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LinLibertineT"/>
              </a:rPr>
              <a:t>We call this strategy as curriculum pacing.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LinLibertineT"/>
              </a:rPr>
              <a:t>Now we have a coarse-grained plan, we still want to control the pace more concisely.</a:t>
            </a:r>
            <a:endParaRPr lang="en-US" altLang="zh-CN" dirty="0"/>
          </a:p>
          <a:p>
            <a:endParaRPr kumimoji="1" lang="en-US" altLang="zh-CN" dirty="0"/>
          </a:p>
        </p:txBody>
      </p:sp>
      <p:sp>
        <p:nvSpPr>
          <p:cNvPr id="4" name="灯片编号占位符 3"/>
          <p:cNvSpPr>
            <a:spLocks noGrp="1"/>
          </p:cNvSpPr>
          <p:nvPr>
            <p:ph type="sldNum" sz="quarter" idx="5"/>
          </p:nvPr>
        </p:nvSpPr>
        <p:spPr/>
        <p:txBody>
          <a:bodyPr/>
          <a:lstStyle/>
          <a:p>
            <a:fld id="{475DA564-4630-D440-A400-EFFEE6CFCDC6}" type="slidenum">
              <a:rPr lang="en-CN" smtClean="0"/>
              <a:t>9</a:t>
            </a:fld>
            <a:endParaRPr lang="en-CN"/>
          </a:p>
        </p:txBody>
      </p:sp>
    </p:spTree>
    <p:extLst>
      <p:ext uri="{BB962C8B-B14F-4D97-AF65-F5344CB8AC3E}">
        <p14:creationId xmlns:p14="http://schemas.microsoft.com/office/powerpoint/2010/main" val="1356587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So we come up with a new metric to measure </a:t>
            </a:r>
            <a:r>
              <a:rPr kumimoji="1" lang="en-US" altLang="zh-CN" dirty="0"/>
              <a:t>the efficiency of each pacing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We call it "augment efficiency," or AUG E for short.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effectLst/>
                <a:latin typeface="Söhne"/>
              </a:rPr>
              <a:t>AUG-E</a:t>
            </a:r>
            <a:r>
              <a:rPr lang="en-US" altLang="zh-CN" b="0" i="0" dirty="0">
                <a:solidFill>
                  <a:srgbClr val="374151"/>
                </a:solidFill>
                <a:effectLst/>
                <a:latin typeface="Söhne"/>
              </a:rPr>
              <a:t> helps us see how much accuracy improvement our system is getting and how much it costs to get there. The </a:t>
            </a:r>
            <a:r>
              <a:rPr lang="en-US" altLang="zh-CN" sz="1200" b="0" i="0" dirty="0">
                <a:solidFill>
                  <a:srgbClr val="000000"/>
                </a:solidFill>
                <a:effectLst/>
                <a:latin typeface="LinLibertineT"/>
              </a:rPr>
              <a:t>h</a:t>
            </a:r>
            <a:r>
              <a:rPr lang="en-US" altLang="zh-CN" sz="1200" dirty="0">
                <a:solidFill>
                  <a:srgbClr val="000000"/>
                </a:solidFill>
                <a:effectLst/>
                <a:latin typeface="LinLibertineT"/>
              </a:rPr>
              <a:t>igher the AUG-E, the more accuracy benefit is brought in a more efficient way.</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0" i="0" dirty="0">
                <a:solidFill>
                  <a:srgbClr val="374151"/>
                </a:solidFill>
                <a:effectLst/>
                <a:latin typeface="Söhne"/>
              </a:rPr>
              <a:t>Our system will select a configuration with best AUG-E for future pseudo labeling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0" i="0" dirty="0">
                <a:solidFill>
                  <a:srgbClr val="374151"/>
                </a:solidFill>
                <a:effectLst/>
                <a:latin typeface="Söhne"/>
              </a:rPr>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measure the gradient of the time-to-accuracy curve to search for an effective configuration with low cost </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order to find a concrete efficient pace with low system cost, we define a new metric, namely augment efficiency (AUG-E), to measure the efficiency of each pacing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It actually measure the gradient of the time-to-accuracy curve, that is how much cost is paid for the accuracy improvement.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en-US" altLang="zh-CN" sz="1800" dirty="0">
                <a:solidFill>
                  <a:srgbClr val="000000"/>
                </a:solidFill>
                <a:effectLst/>
                <a:latin typeface="LinLibertineT"/>
              </a:rPr>
              <a:t>Higher the AUG-E, more accuracy benefit is brought in a more efficient way.</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Our system</a:t>
            </a:r>
            <a:r>
              <a:rPr lang="en-US" altLang="zh-CN" dirty="0"/>
              <a:t> selects a configuration with </a:t>
            </a:r>
            <a:r>
              <a:rPr lang="en-US" altLang="zh-CN" b="1" dirty="0"/>
              <a:t>best AUG-E </a:t>
            </a:r>
            <a:r>
              <a:rPr lang="en-US" altLang="zh-CN" dirty="0"/>
              <a:t>from a candidate list for configurating future pacing.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kumimoji="1" lang="en-US" altLang="zh-CN" dirty="0"/>
              <a:t>According to our experiments, </a:t>
            </a:r>
            <a:r>
              <a:rPr lang="en-US" altLang="zh-CN" sz="1800" dirty="0">
                <a:solidFill>
                  <a:srgbClr val="000000"/>
                </a:solidFill>
                <a:effectLst/>
                <a:latin typeface="LinLibertineT"/>
              </a:rPr>
              <a:t>the most effective configurations with higher accuracy and smaller training time would obtain a relatively higher AUG</a:t>
            </a:r>
            <a:r>
              <a:rPr lang="en-US" altLang="zh-CN" sz="1200" dirty="0">
                <a:solidFill>
                  <a:schemeClr val="tx1"/>
                </a:solidFill>
                <a:effectLst/>
                <a:latin typeface="+mn-lt"/>
              </a:rPr>
              <a:t>-</a:t>
            </a:r>
            <a:r>
              <a:rPr lang="en-US" altLang="zh-CN" sz="1800" dirty="0">
                <a:solidFill>
                  <a:srgbClr val="000000"/>
                </a:solidFill>
                <a:effectLst/>
                <a:latin typeface="LinLibertineT"/>
              </a:rPr>
              <a:t>E score in the early stage of searching.</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Describe this quickly and </a:t>
            </a:r>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10</a:t>
            </a:fld>
            <a:endParaRPr lang="en-CN"/>
          </a:p>
        </p:txBody>
      </p:sp>
    </p:spTree>
    <p:extLst>
      <p:ext uri="{BB962C8B-B14F-4D97-AF65-F5344CB8AC3E}">
        <p14:creationId xmlns:p14="http://schemas.microsoft.com/office/powerpoint/2010/main" val="817583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is the evaluation part, and </a:t>
            </a:r>
            <a:r>
              <a:rPr lang="en-US" altLang="zh-CN" b="0" i="0" dirty="0">
                <a:solidFill>
                  <a:srgbClr val="374151"/>
                </a:solidFill>
                <a:effectLst/>
                <a:latin typeface="Söhne"/>
              </a:rPr>
              <a:t>the testbed</a:t>
            </a:r>
            <a:r>
              <a:rPr lang="zh-CN" altLang="en-US" b="0" i="0" dirty="0">
                <a:solidFill>
                  <a:srgbClr val="374151"/>
                </a:solidFill>
                <a:effectLst/>
                <a:latin typeface="Söhne"/>
              </a:rPr>
              <a:t> </a:t>
            </a:r>
            <a:r>
              <a:rPr lang="en-US" altLang="zh-CN" b="0" i="0" dirty="0">
                <a:solidFill>
                  <a:srgbClr val="374151"/>
                </a:solidFill>
                <a:effectLst/>
                <a:latin typeface="Söhne"/>
              </a:rPr>
              <a:t>setting is similar to the first work, but there is one big change. In this work, we initiate with only sixty-four data labels for training, with most of data being unlabeled. </a:t>
            </a:r>
          </a:p>
          <a:p>
            <a:endParaRPr lang="en-US" altLang="zh-CN" b="0" i="0" dirty="0">
              <a:solidFill>
                <a:srgbClr val="374151"/>
              </a:solidFill>
              <a:effectLst/>
              <a:latin typeface="Söhne"/>
            </a:endParaRPr>
          </a:p>
          <a:p>
            <a:r>
              <a:rPr lang="en-US" altLang="zh-CN" b="0" i="0" dirty="0">
                <a:solidFill>
                  <a:srgbClr val="374151"/>
                </a:solidFill>
                <a:effectLst/>
                <a:latin typeface="Söhne"/>
              </a:rPr>
              <a:t>---</a:t>
            </a:r>
          </a:p>
          <a:p>
            <a:endParaRPr lang="en-US" altLang="zh-CN" b="0" i="0" dirty="0">
              <a:solidFill>
                <a:srgbClr val="374151"/>
              </a:solidFill>
              <a:effectLst/>
              <a:latin typeface="Söhne"/>
            </a:endParaRPr>
          </a:p>
          <a:p>
            <a:r>
              <a:rPr lang="en-US" altLang="zh-CN" b="0" i="0" dirty="0">
                <a:solidFill>
                  <a:srgbClr val="374151"/>
                </a:solidFill>
                <a:effectLst/>
                <a:latin typeface="Söhne"/>
              </a:rPr>
              <a:t>To gain better accuracy performance, we use a larger language model </a:t>
            </a:r>
            <a:r>
              <a:rPr lang="en-US" altLang="zh-CN" b="0" i="0" dirty="0" err="1">
                <a:solidFill>
                  <a:srgbClr val="374151"/>
                </a:solidFill>
                <a:effectLst/>
                <a:latin typeface="Söhne"/>
              </a:rPr>
              <a:t>RoBERTa</a:t>
            </a:r>
            <a:r>
              <a:rPr lang="en-US" altLang="zh-CN" b="0" i="0" dirty="0">
                <a:solidFill>
                  <a:srgbClr val="374151"/>
                </a:solidFill>
                <a:effectLst/>
                <a:latin typeface="Söhne"/>
              </a:rPr>
              <a:t>-large and compare to some few-shot learning baselines.</a:t>
            </a:r>
          </a:p>
          <a:p>
            <a:endParaRPr lang="en-US" altLang="zh-CN" b="0" i="0" dirty="0">
              <a:solidFill>
                <a:srgbClr val="374151"/>
              </a:solidFill>
              <a:effectLst/>
              <a:latin typeface="Söhne"/>
            </a:endParaRPr>
          </a:p>
          <a:p>
            <a:endParaRPr lang="en-US" altLang="zh-CN" b="0" i="0" dirty="0">
              <a:solidFill>
                <a:srgbClr val="374151"/>
              </a:solidFill>
              <a:effectLst/>
              <a:latin typeface="Söhne"/>
            </a:endParaRPr>
          </a:p>
          <a:p>
            <a:r>
              <a:rPr lang="en-US" altLang="zh-CN" b="0" i="0" dirty="0">
                <a:solidFill>
                  <a:srgbClr val="374151"/>
                </a:solidFill>
                <a:effectLst/>
                <a:latin typeface="Söhne"/>
              </a:rPr>
              <a:t> We're using a bigger model called </a:t>
            </a:r>
            <a:r>
              <a:rPr lang="en-US" altLang="zh-CN" b="0" i="0" dirty="0" err="1">
                <a:solidFill>
                  <a:srgbClr val="374151"/>
                </a:solidFill>
                <a:effectLst/>
                <a:latin typeface="Söhne"/>
              </a:rPr>
              <a:t>RoBERTa</a:t>
            </a:r>
            <a:r>
              <a:rPr lang="en-US" altLang="zh-CN" b="0" i="0" dirty="0">
                <a:solidFill>
                  <a:srgbClr val="374151"/>
                </a:solidFill>
                <a:effectLst/>
                <a:latin typeface="Söhne"/>
              </a:rPr>
              <a:t>-large</a:t>
            </a:r>
            <a:r>
              <a:rPr kumimoji="1" lang="en-US" altLang="zh-CN" dirty="0"/>
              <a:t>. There are two main difference, we use a larger model </a:t>
            </a:r>
            <a:r>
              <a:rPr kumimoji="1" lang="en-US" altLang="zh-CN" dirty="0" err="1"/>
              <a:t>RoBERTa</a:t>
            </a:r>
            <a:r>
              <a:rPr kumimoji="1" lang="en-US" altLang="zh-CN" dirty="0"/>
              <a:t>-large, and instead of assuming all data with labels, we switch to a few-shot setting, that is only 64 labels </a:t>
            </a:r>
          </a:p>
          <a:p>
            <a:endParaRPr kumimoji="1" lang="en-US" altLang="zh-CN" dirty="0"/>
          </a:p>
          <a:p>
            <a:r>
              <a:rPr kumimoji="1" lang="en-US" altLang="zh-CN" dirty="0"/>
              <a:t>---</a:t>
            </a:r>
          </a:p>
          <a:p>
            <a:endParaRPr kumimoji="1" lang="en-US" altLang="zh-CN" dirty="0"/>
          </a:p>
          <a:p>
            <a:r>
              <a:rPr kumimoji="1" lang="en-US" altLang="zh-CN" dirty="0"/>
              <a:t>our system atop the open-sourced repository </a:t>
            </a:r>
            <a:r>
              <a:rPr kumimoji="1" lang="en-US" altLang="zh-CN" dirty="0" err="1"/>
              <a:t>FedNLP</a:t>
            </a:r>
            <a:r>
              <a:rPr kumimoji="1" lang="en-US" altLang="zh-CN" dirty="0"/>
              <a:t> [47] and PET for easy reproduce.</a:t>
            </a:r>
          </a:p>
          <a:p>
            <a:endParaRPr kumimoji="1" lang="en-US" altLang="zh-CN" dirty="0"/>
          </a:p>
          <a:p>
            <a:r>
              <a:rPr kumimoji="1" lang="en-US" altLang="zh-CN" dirty="0"/>
              <a:t>Our experiments are carried out in an emulation manner on GPU servers and two development boards with similar hardware capacity to mainstream mobile devices.</a:t>
            </a:r>
          </a:p>
          <a:p>
            <a:endParaRPr kumimoji="1" lang="en-US" altLang="zh-CN" dirty="0"/>
          </a:p>
          <a:p>
            <a:r>
              <a:rPr kumimoji="1" lang="en-US" altLang="zh-CN" dirty="0"/>
              <a:t>We evaluate our system on four NLP datasets and two models compared to three baseline</a:t>
            </a:r>
          </a:p>
          <a:p>
            <a:r>
              <a:rPr kumimoji="1" lang="en-US" altLang="zh-CN" dirty="0"/>
              <a:t>(, including vanilla fine-tuning, heavy few-shot tuning and heavy few-shot tuning optimized by origin.</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11</a:t>
            </a:fld>
            <a:endParaRPr lang="en-CN"/>
          </a:p>
        </p:txBody>
      </p:sp>
    </p:spTree>
    <p:extLst>
      <p:ext uri="{BB962C8B-B14F-4D97-AF65-F5344CB8AC3E}">
        <p14:creationId xmlns:p14="http://schemas.microsoft.com/office/powerpoint/2010/main" val="1362259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LinLibertineT"/>
              </a:rPr>
              <a:t>First, we show the end-to-end performance of our system.</a:t>
            </a:r>
          </a:p>
          <a:p>
            <a:r>
              <a:rPr lang="en-US" altLang="zh-CN" sz="1800" dirty="0">
                <a:solidFill>
                  <a:srgbClr val="000000"/>
                </a:solidFill>
                <a:effectLst/>
                <a:latin typeface="LinLibertineT"/>
              </a:rPr>
              <a:t>Compared to vanilla federated fine-tuning, adapting the pseudo labeling and prompt learning increase the convergence accuracy </a:t>
            </a:r>
            <a:r>
              <a:rPr lang="en-US" altLang="zh-CN" sz="1800" dirty="0" err="1">
                <a:solidFill>
                  <a:srgbClr val="000000"/>
                </a:solidFill>
                <a:effectLst/>
                <a:latin typeface="LinLibertineT"/>
              </a:rPr>
              <a:t>siginificantly</a:t>
            </a:r>
            <a:r>
              <a:rPr lang="en-US" altLang="zh-CN" sz="1800" dirty="0">
                <a:solidFill>
                  <a:srgbClr val="000000"/>
                </a:solidFill>
                <a:effectLst/>
                <a:latin typeface="LinLibertineT"/>
              </a:rPr>
              <a:t>. </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Accordingly, the other two baselines that use those two techniques, they also achieve a competitive convergence accuracy. However, </a:t>
            </a:r>
            <a:r>
              <a:rPr lang="en-US" altLang="zh-CN" sz="1800" dirty="0">
                <a:solidFill>
                  <a:srgbClr val="000000"/>
                </a:solidFill>
                <a:effectLst/>
                <a:latin typeface="Inconsolatazi4-Regular"/>
              </a:rPr>
              <a:t>Our system </a:t>
            </a:r>
            <a:r>
              <a:rPr lang="en-US" altLang="zh-CN" sz="1800" dirty="0">
                <a:solidFill>
                  <a:srgbClr val="000000"/>
                </a:solidFill>
                <a:effectLst/>
                <a:latin typeface="LinLibertineT"/>
              </a:rPr>
              <a:t>is much faster than them.</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(For example, on Jetson TX2, </a:t>
            </a:r>
            <a:r>
              <a:rPr lang="en-US" altLang="zh-CN" sz="1800" dirty="0">
                <a:solidFill>
                  <a:srgbClr val="000000"/>
                </a:solidFill>
                <a:effectLst/>
                <a:latin typeface="Inconsolatazi4-Regular"/>
              </a:rPr>
              <a:t>Our system </a:t>
            </a:r>
            <a:r>
              <a:rPr lang="en-US" altLang="zh-CN" sz="1800" dirty="0">
                <a:solidFill>
                  <a:srgbClr val="000000"/>
                </a:solidFill>
                <a:effectLst/>
                <a:latin typeface="LinLibertineT"/>
              </a:rPr>
              <a:t>takes only 0.1–0.4 hours to reach the convergence accuracy, while other baselines take a few or even dozens of hours to converge.</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Interestingly, We also observe </a:t>
            </a:r>
            <a:r>
              <a:rPr lang="en-US" altLang="zh-CN" sz="1800" dirty="0">
                <a:solidFill>
                  <a:srgbClr val="000000"/>
                </a:solidFill>
                <a:effectLst/>
                <a:latin typeface="Inconsolatazi4-Regular"/>
              </a:rPr>
              <a:t>Our system </a:t>
            </a:r>
            <a:r>
              <a:rPr lang="en-US" altLang="zh-CN" sz="1800" dirty="0">
                <a:solidFill>
                  <a:srgbClr val="000000"/>
                </a:solidFill>
                <a:effectLst/>
                <a:latin typeface="LinLibertineT"/>
              </a:rPr>
              <a:t>achieves 3.4%–18.1% higher relative accuracy than </a:t>
            </a:r>
            <a:r>
              <a:rPr lang="en-US" altLang="zh-CN" sz="1800" dirty="0" err="1">
                <a:solidFill>
                  <a:srgbClr val="000000"/>
                </a:solidFill>
                <a:effectLst/>
                <a:latin typeface="Inconsolatazi4-Regular"/>
              </a:rPr>
              <a:t>FedFSL</a:t>
            </a:r>
            <a:r>
              <a:rPr lang="en-US" altLang="zh-CN" sz="1800" dirty="0">
                <a:solidFill>
                  <a:srgbClr val="000000"/>
                </a:solidFill>
                <a:effectLst/>
                <a:latin typeface="Inconsolatazi4-Regular"/>
              </a:rPr>
              <a:t> </a:t>
            </a:r>
            <a:r>
              <a:rPr lang="en-US" altLang="zh-CN" sz="1800" dirty="0">
                <a:solidFill>
                  <a:srgbClr val="000000"/>
                </a:solidFill>
                <a:effectLst/>
                <a:latin typeface="LinLibertineT"/>
              </a:rPr>
              <a:t>and </a:t>
            </a:r>
            <a:r>
              <a:rPr lang="en-US" altLang="zh-CN" sz="1800" dirty="0" err="1">
                <a:solidFill>
                  <a:srgbClr val="000000"/>
                </a:solidFill>
                <a:effectLst/>
                <a:latin typeface="Inconsolatazi4-Regular"/>
              </a:rPr>
              <a:t>FedFSL</a:t>
            </a:r>
            <a:r>
              <a:rPr lang="en-US" altLang="zh-CN" sz="1800" dirty="0">
                <a:solidFill>
                  <a:srgbClr val="000000"/>
                </a:solidFill>
                <a:effectLst/>
                <a:latin typeface="Inconsolatazi4-Regular"/>
              </a:rPr>
              <a:t>-BIAS</a:t>
            </a:r>
            <a:r>
              <a:rPr lang="en-US" altLang="zh-CN" sz="1800" dirty="0">
                <a:solidFill>
                  <a:srgbClr val="000000"/>
                </a:solidFill>
                <a:effectLst/>
                <a:latin typeface="LinLibertineT"/>
              </a:rPr>
              <a:t>.</a:t>
            </a:r>
          </a:p>
          <a:p>
            <a:r>
              <a:rPr lang="en-US" altLang="zh-CN" sz="1800" dirty="0">
                <a:solidFill>
                  <a:srgbClr val="000000"/>
                </a:solidFill>
                <a:effectLst/>
                <a:latin typeface="LinLibertineT"/>
              </a:rPr>
              <a:t>We </a:t>
            </a:r>
            <a:r>
              <a:rPr lang="en-US" altLang="zh-CN" sz="1800" dirty="0" err="1">
                <a:solidFill>
                  <a:srgbClr val="000000"/>
                </a:solidFill>
                <a:effectLst/>
                <a:latin typeface="LinLibertineT"/>
              </a:rPr>
              <a:t>hyphosis</a:t>
            </a:r>
            <a:r>
              <a:rPr lang="en-US" altLang="zh-CN" sz="1800" dirty="0">
                <a:solidFill>
                  <a:srgbClr val="000000"/>
                </a:solidFill>
                <a:effectLst/>
                <a:latin typeface="LinLibertineT"/>
              </a:rPr>
              <a:t> that Our system employs curriculum pacing that effectively orchestrates pseudo labeling with federated learning, whereas the two </a:t>
            </a:r>
            <a:r>
              <a:rPr lang="en-US" altLang="zh-CN" sz="1800" dirty="0" err="1">
                <a:solidFill>
                  <a:srgbClr val="000000"/>
                </a:solidFill>
                <a:effectLst/>
                <a:latin typeface="LinLibertineT"/>
              </a:rPr>
              <a:t>FedFSL</a:t>
            </a:r>
            <a:r>
              <a:rPr lang="en-US" altLang="zh-CN" sz="1800" dirty="0">
                <a:solidFill>
                  <a:srgbClr val="000000"/>
                </a:solidFill>
                <a:effectLst/>
                <a:latin typeface="LinLibertineT"/>
              </a:rPr>
              <a:t> baselines use a static pacing strategy that could lead to insufficient or excessive pseudo labels.</a:t>
            </a:r>
            <a:endParaRPr lang="en-US" altLang="zh-CN" dirty="0"/>
          </a:p>
          <a:p>
            <a:endParaRPr lang="en-US" altLang="zh-CN" dirty="0"/>
          </a:p>
          <a:p>
            <a:endParaRPr lang="en-US" altLang="zh-CN" dirty="0"/>
          </a:p>
          <a:p>
            <a:endParaRPr kumimoji="1" lang="en-GB" altLang="zh-CN" dirty="0"/>
          </a:p>
        </p:txBody>
      </p:sp>
      <p:sp>
        <p:nvSpPr>
          <p:cNvPr id="4" name="灯片编号占位符 3"/>
          <p:cNvSpPr>
            <a:spLocks noGrp="1"/>
          </p:cNvSpPr>
          <p:nvPr>
            <p:ph type="sldNum" sz="quarter" idx="5"/>
          </p:nvPr>
        </p:nvSpPr>
        <p:spPr/>
        <p:txBody>
          <a:bodyPr/>
          <a:lstStyle/>
          <a:p>
            <a:fld id="{475DA564-4630-D440-A400-EFFEE6CFCDC6}" type="slidenum">
              <a:rPr lang="en-CN" smtClean="0"/>
              <a:t>12</a:t>
            </a:fld>
            <a:endParaRPr lang="en-CN"/>
          </a:p>
        </p:txBody>
      </p:sp>
    </p:spTree>
    <p:extLst>
      <p:ext uri="{BB962C8B-B14F-4D97-AF65-F5344CB8AC3E}">
        <p14:creationId xmlns:p14="http://schemas.microsoft.com/office/powerpoint/2010/main" val="2103881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We also perform an ablation study to understand the contribution of each key technique of Our system.</a:t>
            </a:r>
          </a:p>
          <a:p>
            <a:endParaRPr kumimoji="1" lang="en-GB" altLang="zh-CN" dirty="0"/>
          </a:p>
          <a:p>
            <a:r>
              <a:rPr kumimoji="1" lang="en-GB" altLang="zh-CN" dirty="0"/>
              <a:t>As shown in the Figure, The efficient training technique could reduce the convergence time by up to 60 times on different datasets. </a:t>
            </a:r>
            <a:br>
              <a:rPr kumimoji="1" lang="en-GB" altLang="zh-CN" dirty="0"/>
            </a:br>
            <a:r>
              <a:rPr kumimoji="1" lang="en-GB" altLang="zh-CN" dirty="0"/>
              <a:t>((The significant improvement comes from that most of bottom layers (up to 66.7% on AGNEWS) are skipped, which reduces the training latency linearly. Some middle layers are tuned with reduced capacity, and thus reduces the network traffic. </a:t>
            </a:r>
          </a:p>
          <a:p>
            <a:pPr marL="228600" indent="-228600">
              <a:buAutoNum type="arabicParenBoth"/>
            </a:pPr>
            <a:endParaRPr kumimoji="1" lang="en-GB" altLang="zh-CN" dirty="0"/>
          </a:p>
          <a:p>
            <a:pPr marL="228600" indent="-228600">
              <a:buAutoNum type="arabicParenBoth"/>
            </a:pPr>
            <a:r>
              <a:rPr kumimoji="1" lang="en-GB" altLang="zh-CN" dirty="0"/>
              <a:t>The representative filtering mechanism filters out up to 95% of the data. It helps to reduce the convergence time .</a:t>
            </a:r>
            <a:br>
              <a:rPr kumimoji="1" lang="en-GB" altLang="zh-CN" dirty="0"/>
            </a:br>
            <a:endParaRPr kumimoji="1" lang="en-GB" altLang="zh-CN" dirty="0"/>
          </a:p>
          <a:p>
            <a:pPr marL="228600" indent="-228600">
              <a:buAutoNum type="arabicParenBoth"/>
            </a:pPr>
            <a:r>
              <a:rPr kumimoji="1" lang="en-GB" altLang="zh-CN" dirty="0"/>
              <a:t>Curriculum pacing further reduces it by selecting a low-cost pacing configuration.</a:t>
            </a:r>
          </a:p>
        </p:txBody>
      </p:sp>
      <p:sp>
        <p:nvSpPr>
          <p:cNvPr id="4" name="灯片编号占位符 3"/>
          <p:cNvSpPr>
            <a:spLocks noGrp="1"/>
          </p:cNvSpPr>
          <p:nvPr>
            <p:ph type="sldNum" sz="quarter" idx="5"/>
          </p:nvPr>
        </p:nvSpPr>
        <p:spPr/>
        <p:txBody>
          <a:bodyPr/>
          <a:lstStyle/>
          <a:p>
            <a:fld id="{475DA564-4630-D440-A400-EFFEE6CFCDC6}" type="slidenum">
              <a:rPr lang="en-CN" smtClean="0"/>
              <a:t>13</a:t>
            </a:fld>
            <a:endParaRPr lang="en-CN"/>
          </a:p>
        </p:txBody>
      </p:sp>
    </p:spTree>
    <p:extLst>
      <p:ext uri="{BB962C8B-B14F-4D97-AF65-F5344CB8AC3E}">
        <p14:creationId xmlns:p14="http://schemas.microsoft.com/office/powerpoint/2010/main" val="2128931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We also report the costs of our system in the paper. We look at how efficient it is when it comes to network traffic, energy consumption, and memory usage. For a more detailed analysis, please check out our paper.</a:t>
            </a:r>
          </a:p>
          <a:p>
            <a:endParaRPr kumimoji="1" lang="en-GB" altLang="zh-CN" dirty="0"/>
          </a:p>
          <a:p>
            <a:r>
              <a:rPr kumimoji="1" lang="en-GB" altLang="zh-CN" dirty="0"/>
              <a:t>---</a:t>
            </a:r>
          </a:p>
          <a:p>
            <a:r>
              <a:rPr kumimoji="1" lang="en-GB" altLang="zh-CN" dirty="0"/>
              <a:t>And we also report the system cost of our system, it is network efficient, energy efficient and memory efficient. Please refer to our paper for the concise analysis.</a:t>
            </a:r>
          </a:p>
          <a:p>
            <a:endParaRPr kumimoji="1" lang="en-GB" altLang="zh-CN" dirty="0"/>
          </a:p>
          <a:p>
            <a:endParaRPr kumimoji="1" lang="en-GB" altLang="zh-CN" dirty="0"/>
          </a:p>
          <a:p>
            <a:r>
              <a:rPr kumimoji="1" lang="en-GB" altLang="zh-CN" dirty="0"/>
              <a:t>The last part of our evaluation is the system cost. We report the network traffic, energy consumption and memory usage of our system.</a:t>
            </a:r>
          </a:p>
          <a:p>
            <a:endParaRPr kumimoji="1" lang="en-GB" altLang="zh-CN" dirty="0"/>
          </a:p>
          <a:p>
            <a:r>
              <a:rPr kumimoji="1" lang="en-GB" altLang="zh-CN" dirty="0"/>
              <a:t>Our system saves three orders of magnitudes times of network traffic compared to vanilla federated few-shot fine-tuning.</a:t>
            </a:r>
          </a:p>
          <a:p>
            <a:endParaRPr kumimoji="1" lang="en-GB" altLang="zh-CN" dirty="0"/>
          </a:p>
          <a:p>
            <a:r>
              <a:rPr kumimoji="1" lang="en-GB" altLang="zh-CN" dirty="0"/>
              <a:t>Our system can save the energy consumption remarkably as well, it reduces up to 41 times energy consumptions.</a:t>
            </a:r>
          </a:p>
          <a:p>
            <a:r>
              <a:rPr lang="en-US" altLang="zh-CN" sz="1800" dirty="0">
                <a:solidFill>
                  <a:srgbClr val="000000"/>
                </a:solidFill>
                <a:effectLst/>
                <a:latin typeface="LinLibertineT"/>
                <a:ea typeface="STSong" panose="02010600040101010101" pitchFamily="2" charset="-122"/>
              </a:rPr>
              <a:t>This </a:t>
            </a:r>
            <a:r>
              <a:rPr lang="en-US" altLang="zh-CN" sz="1800" dirty="0">
                <a:solidFill>
                  <a:srgbClr val="000000"/>
                </a:solidFill>
                <a:effectLst/>
                <a:latin typeface="LinLibertineT"/>
              </a:rPr>
              <a:t>improvement comes from the reduced network transmission time, the reduced on-device training/labeling computations, and the cherry-picked orchestrating pace. </a:t>
            </a:r>
            <a:endParaRPr lang="en-US" altLang="zh-CN" dirty="0"/>
          </a:p>
          <a:p>
            <a:endParaRPr kumimoji="1" lang="en-GB" altLang="zh-CN" dirty="0"/>
          </a:p>
          <a:p>
            <a:r>
              <a:rPr kumimoji="1" lang="en-GB" altLang="zh-CN" dirty="0"/>
              <a:t>Our training depth and capacity co-planning mechanism can reduce the memory footprint by about four times, which is crucial for </a:t>
            </a:r>
            <a:r>
              <a:rPr kumimoji="1" lang="en-GB" altLang="zh-CN" dirty="0" err="1"/>
              <a:t>practicalllm</a:t>
            </a:r>
            <a:r>
              <a:rPr kumimoji="1" lang="en-GB" altLang="zh-CN" dirty="0"/>
              <a:t> deployment on mobile devices.</a:t>
            </a:r>
          </a:p>
          <a:p>
            <a:endParaRPr kumimoji="1" lang="en-GB" altLang="zh-CN" dirty="0"/>
          </a:p>
          <a:p>
            <a:r>
              <a:rPr kumimoji="1" lang="en-GB"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LinLibertineT"/>
              </a:rPr>
              <a:t>For example,</a:t>
            </a:r>
            <a:r>
              <a:rPr kumimoji="1" lang="en-GB" altLang="zh-CN" sz="1800" dirty="0">
                <a:solidFill>
                  <a:srgbClr val="000000"/>
                </a:solidFill>
                <a:effectLst/>
                <a:latin typeface="LinLibertineT"/>
              </a:rPr>
              <a:t> </a:t>
            </a:r>
            <a:r>
              <a:rPr kumimoji="1" lang="en-GB" altLang="zh-CN" sz="1800" dirty="0" err="1">
                <a:solidFill>
                  <a:srgbClr val="000000"/>
                </a:solidFill>
                <a:effectLst/>
                <a:latin typeface="LinLibertineT"/>
              </a:rPr>
              <a:t>FedFSL</a:t>
            </a:r>
            <a:r>
              <a:rPr kumimoji="1" lang="en-GB" altLang="zh-CN" sz="1800" dirty="0">
                <a:solidFill>
                  <a:srgbClr val="000000"/>
                </a:solidFill>
                <a:effectLst/>
                <a:latin typeface="LinLibertineT"/>
              </a:rPr>
              <a:t> without optimization will lead to out-of-memory while training </a:t>
            </a:r>
            <a:r>
              <a:rPr kumimoji="1" lang="en-GB" altLang="zh-CN" sz="1800" dirty="0" err="1">
                <a:solidFill>
                  <a:srgbClr val="000000"/>
                </a:solidFill>
                <a:effectLst/>
                <a:latin typeface="LinLibertineT"/>
              </a:rPr>
              <a:t>RoBERT</a:t>
            </a:r>
            <a:r>
              <a:rPr kumimoji="1" lang="en-GB" altLang="zh-CN" sz="1800" dirty="0">
                <a:solidFill>
                  <a:srgbClr val="000000"/>
                </a:solidFill>
                <a:effectLst/>
                <a:latin typeface="LinLibertineT"/>
              </a:rPr>
              <a:t>—large.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comparison, Our system only requires 2.3 GB memory due to the shallow training depth and greatly saved intermediate activations.</a:t>
            </a:r>
          </a:p>
        </p:txBody>
      </p:sp>
      <p:sp>
        <p:nvSpPr>
          <p:cNvPr id="4" name="灯片编号占位符 3"/>
          <p:cNvSpPr>
            <a:spLocks noGrp="1"/>
          </p:cNvSpPr>
          <p:nvPr>
            <p:ph type="sldNum" sz="quarter" idx="5"/>
          </p:nvPr>
        </p:nvSpPr>
        <p:spPr/>
        <p:txBody>
          <a:bodyPr/>
          <a:lstStyle/>
          <a:p>
            <a:fld id="{475DA564-4630-D440-A400-EFFEE6CFCDC6}" type="slidenum">
              <a:rPr lang="en-CN" smtClean="0"/>
              <a:t>14</a:t>
            </a:fld>
            <a:endParaRPr lang="en-CN"/>
          </a:p>
        </p:txBody>
      </p:sp>
    </p:spTree>
    <p:extLst>
      <p:ext uri="{BB962C8B-B14F-4D97-AF65-F5344CB8AC3E}">
        <p14:creationId xmlns:p14="http://schemas.microsoft.com/office/powerpoint/2010/main" val="4181645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a:p>
            <a:r>
              <a:rPr lang="en-US" altLang="zh-CN" sz="1200" dirty="0"/>
              <a:t>So in </a:t>
            </a:r>
            <a:r>
              <a:rPr lang="en-US" altLang="zh-CN" sz="1200" dirty="0" err="1"/>
              <a:t>conlusion</a:t>
            </a:r>
            <a:endParaRPr lang="en-US" altLang="zh-CN" sz="1200" dirty="0"/>
          </a:p>
          <a:p>
            <a:endParaRPr lang="en-US" altLang="zh-CN" sz="1200" dirty="0"/>
          </a:p>
          <a:p>
            <a:r>
              <a:rPr lang="en-US" altLang="zh-CN" sz="1200" dirty="0"/>
              <a:t>Our system is a </a:t>
            </a:r>
            <a:r>
              <a:rPr lang="en-US" altLang="zh-CN" sz="1200" dirty="0" err="1"/>
              <a:t>FedFSL</a:t>
            </a:r>
            <a:r>
              <a:rPr lang="en-US" altLang="zh-CN" sz="1200" dirty="0"/>
              <a:t> framework that </a:t>
            </a:r>
            <a:r>
              <a:rPr lang="en-US" altLang="zh-CN" sz="1200" dirty="0">
                <a:solidFill>
                  <a:schemeClr val="accent1"/>
                </a:solidFill>
              </a:rPr>
              <a:t>enables practical </a:t>
            </a:r>
            <a:r>
              <a:rPr lang="en-US" altLang="zh-CN" sz="1200" b="1" dirty="0">
                <a:solidFill>
                  <a:schemeClr val="accent1"/>
                </a:solidFill>
              </a:rPr>
              <a:t>few-shot</a:t>
            </a:r>
            <a:r>
              <a:rPr lang="zh-CN" altLang="en-US" sz="1200" dirty="0">
                <a:solidFill>
                  <a:schemeClr val="accent1"/>
                </a:solidFill>
              </a:rPr>
              <a:t> </a:t>
            </a:r>
            <a:r>
              <a:rPr lang="en-US" altLang="zh-CN" sz="1200" dirty="0">
                <a:solidFill>
                  <a:schemeClr val="accent1"/>
                </a:solidFill>
              </a:rPr>
              <a:t>NLP fine-tuning on federated mobile devices</a:t>
            </a:r>
            <a:r>
              <a:rPr lang="en-US" altLang="zh-CN" sz="1200" dirty="0"/>
              <a:t>.</a:t>
            </a:r>
            <a:br>
              <a:rPr lang="en-US" altLang="zh-CN" sz="1200" dirty="0"/>
            </a:br>
            <a:endParaRPr lang="en-US" altLang="zh-CN" sz="1200" dirty="0"/>
          </a:p>
          <a:p>
            <a:r>
              <a:rPr lang="en-US" altLang="zh-CN" sz="1200" dirty="0"/>
              <a:t>Our system </a:t>
            </a:r>
            <a:r>
              <a:rPr lang="en-US" altLang="zh-CN" sz="1200" dirty="0">
                <a:solidFill>
                  <a:schemeClr val="accent1"/>
                </a:solidFill>
              </a:rPr>
              <a:t>incorporates pseudo labeling and prompt learning </a:t>
            </a:r>
            <a:r>
              <a:rPr lang="en-US" altLang="zh-CN" sz="1200" dirty="0"/>
              <a:t>to achieve usable accuracy with only tens of data labels.</a:t>
            </a:r>
            <a:br>
              <a:rPr lang="en-US" altLang="zh-CN" sz="1200" dirty="0"/>
            </a:br>
            <a:endParaRPr lang="en-US" altLang="zh-CN" sz="1200" dirty="0"/>
          </a:p>
          <a:p>
            <a:r>
              <a:rPr lang="en-US" altLang="zh-CN" sz="1200" dirty="0"/>
              <a:t>At system aspect, we propose </a:t>
            </a:r>
            <a:r>
              <a:rPr lang="en-US" altLang="zh-CN" sz="1200" b="1" dirty="0"/>
              <a:t>three</a:t>
            </a:r>
            <a:r>
              <a:rPr lang="en-US" altLang="zh-CN" sz="1200" dirty="0"/>
              <a:t> novel techniques, i.e., </a:t>
            </a:r>
            <a:r>
              <a:rPr lang="en-US" altLang="zh-CN" sz="1200" dirty="0">
                <a:solidFill>
                  <a:schemeClr val="accent1"/>
                </a:solidFill>
              </a:rPr>
              <a:t>early filtering unlabeled data, reducing the tuning depth/capacity</a:t>
            </a:r>
            <a:r>
              <a:rPr lang="en-US" altLang="zh-CN" sz="1200" dirty="0"/>
              <a:t>, and </a:t>
            </a:r>
            <a:r>
              <a:rPr lang="en-US" altLang="zh-CN" sz="1200" dirty="0">
                <a:solidFill>
                  <a:schemeClr val="accent1"/>
                </a:solidFill>
              </a:rPr>
              <a:t>curriculum orchestrating them.</a:t>
            </a:r>
            <a:br>
              <a:rPr lang="en-US" altLang="zh-CN" sz="1200" dirty="0"/>
            </a:br>
            <a:endParaRPr lang="en-US" altLang="zh-CN" sz="1200" dirty="0"/>
          </a:p>
          <a:p>
            <a:r>
              <a:rPr lang="en-US" altLang="zh-CN" sz="1200" dirty="0"/>
              <a:t>Compared to vanilla </a:t>
            </a:r>
            <a:r>
              <a:rPr lang="en-US" altLang="zh-CN" sz="1200" dirty="0" err="1"/>
              <a:t>FedFSL</a:t>
            </a:r>
            <a:r>
              <a:rPr lang="en-US" altLang="zh-CN" sz="1200" dirty="0"/>
              <a:t>, Our system reduces the </a:t>
            </a:r>
            <a:r>
              <a:rPr lang="en-US" altLang="zh-CN" sz="1200" dirty="0">
                <a:solidFill>
                  <a:schemeClr val="accent1"/>
                </a:solidFill>
              </a:rPr>
              <a:t>training cost significantly.</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That’s all, thank you for listening.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I’ll be happy to answer any questions.</a:t>
            </a:r>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15</a:t>
            </a:fld>
            <a:endParaRPr kumimoji="1" lang="zh-CN" altLang="en-US"/>
          </a:p>
        </p:txBody>
      </p:sp>
    </p:spTree>
    <p:extLst>
      <p:ext uri="{BB962C8B-B14F-4D97-AF65-F5344CB8AC3E}">
        <p14:creationId xmlns:p14="http://schemas.microsoft.com/office/powerpoint/2010/main" val="1368000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Okay, my advisor </a:t>
            </a:r>
            <a:r>
              <a:rPr kumimoji="1" lang="en-US" altLang="zh-CN" dirty="0" err="1"/>
              <a:t>mengwei</a:t>
            </a:r>
            <a:r>
              <a:rPr kumimoji="1" lang="en-US" altLang="zh-CN"/>
              <a:t> sent </a:t>
            </a:r>
            <a:r>
              <a:rPr kumimoji="1" lang="en-US" altLang="zh-CN" dirty="0"/>
              <a:t>me this last slide to conclude with a few vision of our group.</a:t>
            </a:r>
          </a:p>
          <a:p>
            <a:endParaRPr kumimoji="1" lang="en-US" altLang="zh-CN" dirty="0"/>
          </a:p>
          <a:p>
            <a:r>
              <a:rPr kumimoji="1" lang="en-US" altLang="zh-CN" dirty="0"/>
              <a:t>Basically, we believe that the recent AI wave has the potential to make a new golden era for mobile community, possibly right after the last mobile Internet burst in more than ten years ago. With LLM, smartphones will become as smart as humans to comprehend user intentions and facilitate our </a:t>
            </a:r>
            <a:r>
              <a:rPr kumimoji="1" lang="en-US" altLang="zh-CN" dirty="0" err="1"/>
              <a:t>dailylife</a:t>
            </a:r>
            <a:r>
              <a:rPr kumimoji="1" lang="en-US" altLang="zh-CN" dirty="0"/>
              <a:t> in an open world.</a:t>
            </a:r>
          </a:p>
          <a:p>
            <a:endParaRPr kumimoji="1" lang="en-US" altLang="zh-CN" dirty="0"/>
          </a:p>
          <a:p>
            <a:r>
              <a:rPr kumimoji="1" lang="en-US" altLang="zh-CN" dirty="0"/>
              <a:t>Our group is working on two killer directions relevant: one is to make LLM run efficiently on devices; and the other is to build killer applications atop it. And we are extremely open to collaboration and debate on this vision that many of you might not totally agree with.</a:t>
            </a:r>
          </a:p>
        </p:txBody>
      </p:sp>
      <p:sp>
        <p:nvSpPr>
          <p:cNvPr id="4" name="灯片编号占位符 3"/>
          <p:cNvSpPr>
            <a:spLocks noGrp="1"/>
          </p:cNvSpPr>
          <p:nvPr>
            <p:ph type="sldNum" sz="quarter" idx="5"/>
          </p:nvPr>
        </p:nvSpPr>
        <p:spPr/>
        <p:txBody>
          <a:bodyPr/>
          <a:lstStyle/>
          <a:p>
            <a:fld id="{475DA564-4630-D440-A400-EFFEE6CFCDC6}" type="slidenum">
              <a:rPr lang="en-CN" smtClean="0"/>
              <a:t>16</a:t>
            </a:fld>
            <a:endParaRPr lang="en-CN"/>
          </a:p>
        </p:txBody>
      </p:sp>
    </p:spTree>
    <p:extLst>
      <p:ext uri="{BB962C8B-B14F-4D97-AF65-F5344CB8AC3E}">
        <p14:creationId xmlns:p14="http://schemas.microsoft.com/office/powerpoint/2010/main" val="2283455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17</a:t>
            </a:fld>
            <a:endParaRPr lang="en-CN"/>
          </a:p>
        </p:txBody>
      </p:sp>
    </p:spTree>
    <p:extLst>
      <p:ext uri="{BB962C8B-B14F-4D97-AF65-F5344CB8AC3E}">
        <p14:creationId xmlns:p14="http://schemas.microsoft.com/office/powerpoint/2010/main" val="655432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FeS</a:t>
            </a:r>
            <a:r>
              <a:rPr kumimoji="1" lang="en-US" altLang="zh-CN" dirty="0"/>
              <a:t> might be more easier to implement, but </a:t>
            </a:r>
            <a:r>
              <a:rPr kumimoji="1" lang="en-US" altLang="zh-CN" dirty="0" err="1"/>
              <a:t>AdaFL</a:t>
            </a:r>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18</a:t>
            </a:fld>
            <a:endParaRPr lang="en-CN"/>
          </a:p>
        </p:txBody>
      </p:sp>
    </p:spTree>
    <p:extLst>
      <p:ext uri="{BB962C8B-B14F-4D97-AF65-F5344CB8AC3E}">
        <p14:creationId xmlns:p14="http://schemas.microsoft.com/office/powerpoint/2010/main" val="231712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I'm sure you could still recall the workflow </a:t>
            </a:r>
            <a:r>
              <a:rPr kumimoji="1" lang="en-US" altLang="zh-CN" b="1" dirty="0"/>
              <a:t>of how transformer-based NLP models </a:t>
            </a:r>
            <a:r>
              <a:rPr kumimoji="1" lang="en-US" altLang="zh-CN" dirty="0"/>
              <a:t>are trained. //</a:t>
            </a:r>
          </a:p>
          <a:p>
            <a:endParaRPr kumimoji="1" lang="en-US" altLang="zh-CN" dirty="0"/>
          </a:p>
          <a:p>
            <a:r>
              <a:rPr kumimoji="1" lang="en-US" altLang="zh-CN" dirty="0"/>
              <a:t>Our first work, focused on optimizing the second step, which is the federated fine-tuning of NLP models. //</a:t>
            </a:r>
          </a:p>
          <a:p>
            <a:endParaRPr kumimoji="1" lang="en-US" altLang="zh-CN" dirty="0"/>
          </a:p>
          <a:p>
            <a:r>
              <a:rPr kumimoji="1" lang="en-US" altLang="zh-CN" dirty="0"/>
              <a:t>Now let’s ask one more question?</a:t>
            </a:r>
          </a:p>
          <a:p>
            <a:endParaRPr kumimoji="1" lang="en-US" altLang="zh-CN" dirty="0"/>
          </a:p>
          <a:p>
            <a:r>
              <a:rPr kumimoji="1" lang="en-US" altLang="zh-CN" dirty="0"/>
              <a:t>Where is the training data coming from.</a:t>
            </a:r>
          </a:p>
        </p:txBody>
      </p:sp>
      <p:sp>
        <p:nvSpPr>
          <p:cNvPr id="4" name="灯片编号占位符 3"/>
          <p:cNvSpPr>
            <a:spLocks noGrp="1"/>
          </p:cNvSpPr>
          <p:nvPr>
            <p:ph type="sldNum" sz="quarter" idx="5"/>
          </p:nvPr>
        </p:nvSpPr>
        <p:spPr/>
        <p:txBody>
          <a:bodyPr/>
          <a:lstStyle/>
          <a:p>
            <a:fld id="{475DA564-4630-D440-A400-EFFEE6CFCDC6}" type="slidenum">
              <a:rPr lang="en-CN" smtClean="0"/>
              <a:t>1</a:t>
            </a:fld>
            <a:endParaRPr lang="en-CN"/>
          </a:p>
        </p:txBody>
      </p:sp>
    </p:spTree>
    <p:extLst>
      <p:ext uri="{BB962C8B-B14F-4D97-AF65-F5344CB8AC3E}">
        <p14:creationId xmlns:p14="http://schemas.microsoft.com/office/powerpoint/2010/main" val="2466142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 name="Shape 1240"/>
          <p:cNvSpPr>
            <a:spLocks noGrp="1" noRot="1" noChangeAspect="1"/>
          </p:cNvSpPr>
          <p:nvPr>
            <p:ph type="sldImg"/>
          </p:nvPr>
        </p:nvSpPr>
        <p:spPr>
          <a:xfrm>
            <a:off x="381000" y="685800"/>
            <a:ext cx="6096000" cy="3429000"/>
          </a:xfrm>
          <a:prstGeom prst="rect">
            <a:avLst/>
          </a:prstGeom>
        </p:spPr>
        <p:txBody>
          <a:bodyPr/>
          <a:lstStyle/>
          <a:p>
            <a:endParaRPr/>
          </a:p>
        </p:txBody>
      </p:sp>
      <p:sp>
        <p:nvSpPr>
          <p:cNvPr id="1241" name="Shape 1241"/>
          <p:cNvSpPr>
            <a:spLocks noGrp="1"/>
          </p:cNvSpPr>
          <p:nvPr>
            <p:ph type="body" sz="quarter" idx="1"/>
          </p:nvPr>
        </p:nvSpPr>
        <p:spPr>
          <a:prstGeom prst="rect">
            <a:avLst/>
          </a:prstGeom>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second design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aims to boost the training efficiency of LLM. // A common approach is to limit layer depth, // and we refer to this as </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layer freezing</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Another common approach is </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parameter-efficient tuning</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 Techniques like adapters, lora, and bias-tuning are all in its scope. // We've picked </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bias-tuning</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 because it works well with our few-shot scenarios.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However, while it's good for saving communication because it's parameter efficient, // it still takes long time for training because it needs a complete forward-backward pass.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So, what's our solution? // We </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co-plan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the tuning depth and capacity. // We fully train just a few top layers; // adjust only the bias in some middle layers; // and keep the bottom layers frozen. // In this way, we could balance both communication and computation."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altLang="zh-CN" dirty="0"/>
          </a:p>
          <a:p>
            <a:endParaRPr lang="en-US" altLang="zh-CN" dirty="0"/>
          </a:p>
          <a:p>
            <a:r>
              <a:rPr lang="en-US" altLang="zh-CN" dirty="0"/>
              <a:t>---</a:t>
            </a:r>
          </a:p>
          <a:p>
            <a:r>
              <a:rPr lang="en-US" altLang="zh-CN" dirty="0"/>
              <a:t>QA: </a:t>
            </a:r>
            <a:r>
              <a:rPr lang="en-US" altLang="zh-CN" dirty="0" err="1"/>
              <a:t>选了一种更适合fsl的adapter</a:t>
            </a:r>
            <a:r>
              <a:rPr lang="zh-CN" altLang="en-US" dirty="0"/>
              <a:t>，</a:t>
            </a:r>
            <a:r>
              <a:rPr lang="en-US" altLang="zh-CN" dirty="0"/>
              <a:t>adapter</a:t>
            </a:r>
            <a:r>
              <a:rPr lang="zh-CN" altLang="en-US" dirty="0"/>
              <a:t>是一个</a:t>
            </a:r>
            <a:r>
              <a:rPr lang="en-US" altLang="zh-CN" dirty="0"/>
              <a:t>general</a:t>
            </a:r>
            <a:r>
              <a:rPr lang="zh-CN" altLang="en-US" dirty="0"/>
              <a:t>的</a:t>
            </a:r>
            <a:r>
              <a:rPr lang="en-US" altLang="zh-CN" dirty="0" err="1"/>
              <a:t>peft</a:t>
            </a:r>
            <a:r>
              <a:rPr lang="zh-CN" altLang="en-US" dirty="0"/>
              <a:t>方法</a:t>
            </a:r>
            <a:endParaRPr lang="en-US" altLang="zh-CN" dirty="0"/>
          </a:p>
          <a:p>
            <a:endParaRPr lang="en-US" dirty="0"/>
          </a:p>
          <a:p>
            <a:endParaRPr lang="en-US" dirty="0"/>
          </a:p>
          <a:p>
            <a:endParaRPr lang="en-US" dirty="0"/>
          </a:p>
          <a:p>
            <a:r>
              <a:rPr lang="en-US" dirty="0"/>
              <a:t>---</a:t>
            </a:r>
          </a:p>
          <a:p>
            <a:endParaRPr lang="en-US" dirty="0"/>
          </a:p>
          <a:p>
            <a:r>
              <a:rPr lang="en-US" dirty="0"/>
              <a:t>The second design is to enhance training efficiency of LLM.</a:t>
            </a:r>
          </a:p>
          <a:p>
            <a:r>
              <a:rPr lang="en-US" altLang="zh-CN" sz="1800" dirty="0">
                <a:solidFill>
                  <a:srgbClr val="000000"/>
                </a:solidFill>
                <a:effectLst/>
                <a:latin typeface="LinLibertineT"/>
                <a:ea typeface="STSong" panose="02010600040101010101" pitchFamily="2" charset="-122"/>
              </a:rPr>
              <a:t>A prevailing method is to limit the </a:t>
            </a:r>
            <a:r>
              <a:rPr lang="en-US" altLang="zh-CN" sz="1800" b="0" i="0" dirty="0">
                <a:solidFill>
                  <a:srgbClr val="000000"/>
                </a:solidFill>
                <a:effectLst/>
                <a:latin typeface="LinLibertineTI"/>
                <a:ea typeface="STSong" panose="02010600040101010101" pitchFamily="2" charset="-122"/>
              </a:rPr>
              <a:t>depth</a:t>
            </a:r>
            <a:r>
              <a:rPr lang="en-US" altLang="zh-CN" sz="1800" i="1" dirty="0">
                <a:solidFill>
                  <a:srgbClr val="000000"/>
                </a:solidFill>
                <a:effectLst/>
                <a:latin typeface="LinLibertineTI"/>
                <a:ea typeface="STSong" panose="02010600040101010101" pitchFamily="2" charset="-122"/>
              </a:rPr>
              <a:t> </a:t>
            </a:r>
            <a:r>
              <a:rPr lang="en-US" altLang="zh-CN" sz="1800" dirty="0">
                <a:solidFill>
                  <a:srgbClr val="000000"/>
                </a:solidFill>
                <a:effectLst/>
                <a:latin typeface="LinLibertineT"/>
                <a:ea typeface="STSong" panose="02010600040101010101" pitchFamily="2" charset="-122"/>
              </a:rPr>
              <a:t>of the lay</a:t>
            </a:r>
            <a:r>
              <a:rPr lang="en-US" altLang="zh-CN" sz="1800" dirty="0">
                <a:solidFill>
                  <a:srgbClr val="000000"/>
                </a:solidFill>
                <a:effectLst/>
                <a:latin typeface="LinLibertineT"/>
              </a:rPr>
              <a:t>ers. we call it layer freezing</a:t>
            </a:r>
          </a:p>
          <a:p>
            <a:endParaRPr lang="en-US" sz="1800" dirty="0">
              <a:solidFill>
                <a:srgbClr val="000000"/>
              </a:solidFill>
              <a:effectLst/>
              <a:latin typeface="LinLibertineT"/>
            </a:endParaRPr>
          </a:p>
          <a:p>
            <a:r>
              <a:rPr lang="en-US" sz="1800" dirty="0">
                <a:solidFill>
                  <a:srgbClr val="000000"/>
                </a:solidFill>
                <a:effectLst/>
                <a:latin typeface="LinLibertineT"/>
              </a:rPr>
              <a:t>Another popular method is </a:t>
            </a:r>
            <a:r>
              <a:rPr lang="en-US" sz="1800" dirty="0" err="1">
                <a:solidFill>
                  <a:srgbClr val="000000"/>
                </a:solidFill>
                <a:effectLst/>
                <a:latin typeface="LinLibertineT"/>
              </a:rPr>
              <a:t>paramerer</a:t>
            </a:r>
            <a:r>
              <a:rPr lang="en-US" sz="1800" dirty="0">
                <a:solidFill>
                  <a:srgbClr val="000000"/>
                </a:solidFill>
                <a:effectLst/>
                <a:latin typeface="LinLibertineT"/>
              </a:rPr>
              <a:t>-efficient tuning, such as adapters, lora and bias-tuning.</a:t>
            </a:r>
          </a:p>
          <a:p>
            <a:r>
              <a:rPr lang="en-US" sz="1800" dirty="0">
                <a:solidFill>
                  <a:srgbClr val="000000"/>
                </a:solidFill>
                <a:effectLst/>
                <a:latin typeface="LinLibertineT"/>
              </a:rPr>
              <a:t>We choose bias-tuning for its compatibility with our few-shot scenarios      (, other </a:t>
            </a:r>
            <a:r>
              <a:rPr lang="en-US" altLang="zh-CN" sz="1200" dirty="0">
                <a:solidFill>
                  <a:srgbClr val="000000"/>
                </a:solidFill>
                <a:effectLst/>
                <a:latin typeface="LinLibertineT"/>
              </a:rPr>
              <a:t>parameter-efficient tuning </a:t>
            </a:r>
            <a:r>
              <a:rPr lang="en-US" altLang="zh-CN" sz="1800" dirty="0">
                <a:solidFill>
                  <a:srgbClr val="000000"/>
                </a:solidFill>
                <a:effectLst/>
                <a:latin typeface="LinLibertineT"/>
              </a:rPr>
              <a:t>could also interplay our system and reap benefits.</a:t>
            </a:r>
            <a:endParaRPr lang="en-US" dirty="0"/>
          </a:p>
          <a:p>
            <a:r>
              <a:rPr lang="en-US" altLang="zh-CN" sz="1200" dirty="0">
                <a:solidFill>
                  <a:srgbClr val="000000"/>
                </a:solidFill>
                <a:effectLst/>
                <a:latin typeface="LinLibertineT"/>
                <a:ea typeface="STSong" panose="02010600040101010101" pitchFamily="2" charset="-122"/>
              </a:rPr>
              <a:t>(Bias-tuning represents a lower tuning capacity for each layer, adjusting only the bias </a:t>
            </a:r>
            <a:r>
              <a:rPr lang="en-US" altLang="zh-CN" sz="1200" dirty="0">
                <a:solidFill>
                  <a:srgbClr val="000000"/>
                </a:solidFill>
                <a:effectLst/>
                <a:latin typeface="LinLibertineT"/>
              </a:rPr>
              <a:t>of a layer, which typically represents a meager 0.1% of total weights, whilst maintaining the other weights as frozen.</a:t>
            </a:r>
            <a:endParaRPr lang="en-US" altLang="zh-CN" dirty="0"/>
          </a:p>
          <a:p>
            <a:r>
              <a:rPr lang="en-US" dirty="0"/>
              <a:t>Though highly communication efficient, </a:t>
            </a:r>
            <a:r>
              <a:rPr lang="en-US" altLang="zh-CN" sz="1800" dirty="0">
                <a:solidFill>
                  <a:srgbClr val="000000"/>
                </a:solidFill>
                <a:effectLst/>
                <a:latin typeface="LinLibertineT"/>
              </a:rPr>
              <a:t>the compute time bottlenecks as it still demands a complete forward-backward pass.</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We propose to co-</a:t>
            </a:r>
            <a:r>
              <a:rPr lang="en-US" altLang="zh-CN" sz="1800" dirty="0" err="1">
                <a:solidFill>
                  <a:srgbClr val="000000"/>
                </a:solidFill>
                <a:effectLst/>
                <a:latin typeface="LinLibertineT"/>
              </a:rPr>
              <a:t>plann</a:t>
            </a:r>
            <a:r>
              <a:rPr lang="en-US" altLang="zh-CN" sz="1800" dirty="0">
                <a:solidFill>
                  <a:srgbClr val="000000"/>
                </a:solidFill>
                <a:effectLst/>
                <a:latin typeface="LinLibertineT"/>
              </a:rPr>
              <a:t> the tuning depth and tuning capacity: we train very few top layers with full capacity; trains a few middle layers with reduced capacity (i.e., only bias updated); freezes the other bottom layers.</a:t>
            </a:r>
          </a:p>
          <a:p>
            <a:r>
              <a:rPr lang="en-US" altLang="zh-CN" sz="1800" dirty="0">
                <a:solidFill>
                  <a:srgbClr val="000000"/>
                </a:solidFill>
                <a:effectLst/>
                <a:latin typeface="LinLibertineT"/>
              </a:rPr>
              <a:t>That helps to strike a balance between communication and computation.</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(The concrete tuning decision is done offline on cloud.</a:t>
            </a:r>
            <a:endParaRPr lang="en-US" altLang="zh-CN" dirty="0"/>
          </a:p>
          <a:p>
            <a:endParaRPr lang="en-US" altLang="zh-CN" dirty="0"/>
          </a:p>
          <a:p>
            <a:r>
              <a:rPr lang="en-US" dirty="0"/>
              <a:t>---</a:t>
            </a:r>
          </a:p>
          <a:p>
            <a:endParaRPr lang="en-US" dirty="0"/>
          </a:p>
          <a:p>
            <a:endParaRPr lang="en-US" dirty="0"/>
          </a:p>
          <a:p>
            <a:r>
              <a:rPr dirty="0"/>
              <a:t>Communication cost has been greatly saved, the runtime bottleneck moves to computation because you still need to go through all the layers one by one the get the gradients of bias weights. It degrades the runtime performance especially when wimpy devices are included. Cause they already compute slow naturally.</a:t>
            </a:r>
            <a:endParaRPr lang="en-US" dirty="0"/>
          </a:p>
          <a:p>
            <a:endParaRPr dirty="0"/>
          </a:p>
        </p:txBody>
      </p:sp>
    </p:spTree>
    <p:extLst>
      <p:ext uri="{BB962C8B-B14F-4D97-AF65-F5344CB8AC3E}">
        <p14:creationId xmlns:p14="http://schemas.microsoft.com/office/powerpoint/2010/main" val="923544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Such a </a:t>
            </a:r>
            <a:r>
              <a:rPr kumimoji="1" lang="en-US" altLang="zh-CN" dirty="0" err="1"/>
              <a:t>sophiscated</a:t>
            </a:r>
            <a:r>
              <a:rPr kumimoji="1" lang="en-US" altLang="zh-CN" dirty="0"/>
              <a:t> workflow, we will call it as Vanilla </a:t>
            </a:r>
            <a:r>
              <a:rPr kumimoji="1" lang="en-US" altLang="zh-CN" dirty="0" err="1"/>
              <a:t>FedFSL</a:t>
            </a:r>
            <a:r>
              <a:rPr kumimoji="1" lang="en-US" altLang="zh-CN" dirty="0"/>
              <a:t>, achieves satisfactory accuracy with scarce data labels; for which// both pseudo labeling and prompt learning are indispensable.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LinLibertineT"/>
              </a:rPr>
              <a:t>Now it’s happy to see the accuracy performance has a good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However, there is still a big step to make because we introduce too much heavy stuffs: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First, Self-supervised pseudo labelling will continuously do marvelous inference on all unlabeled data, that will cost a 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second, prompt leaning needs to be operated on a strong large language model to </a:t>
            </a:r>
            <a:r>
              <a:rPr kumimoji="1" lang="en-US" altLang="zh-CN" dirty="0" err="1"/>
              <a:t>fullfill</a:t>
            </a:r>
            <a:r>
              <a:rPr kumimoji="1" lang="en-US" altLang="zh-CN" dirty="0"/>
              <a:t> its potential.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Third, such a training-inference orchestration is too sophisticated, which is too hard to operate for our system,.</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20</a:t>
            </a:fld>
            <a:endParaRPr lang="en-CN"/>
          </a:p>
        </p:txBody>
      </p:sp>
    </p:spTree>
    <p:extLst>
      <p:ext uri="{BB962C8B-B14F-4D97-AF65-F5344CB8AC3E}">
        <p14:creationId xmlns:p14="http://schemas.microsoft.com/office/powerpoint/2010/main" val="1880784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21</a:t>
            </a:fld>
            <a:endParaRPr lang="en-CN"/>
          </a:p>
        </p:txBody>
      </p:sp>
    </p:spTree>
    <p:extLst>
      <p:ext uri="{BB962C8B-B14F-4D97-AF65-F5344CB8AC3E}">
        <p14:creationId xmlns:p14="http://schemas.microsoft.com/office/powerpoint/2010/main" val="2283455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rPr lang="en-US" altLang="zh-CN" b="0" i="0" dirty="0">
                <a:solidFill>
                  <a:srgbClr val="374151"/>
                </a:solidFill>
                <a:effectLst/>
                <a:latin typeface="Söhne"/>
              </a:rPr>
              <a:t>For sure, the training data is stored </a:t>
            </a:r>
            <a:r>
              <a:rPr lang="en-US" altLang="zh-CN" b="1" i="0" dirty="0">
                <a:effectLst/>
                <a:latin typeface="Söhne"/>
              </a:rPr>
              <a:t>privately</a:t>
            </a:r>
            <a:r>
              <a:rPr lang="en-US" altLang="zh-CN" b="0" i="0" dirty="0">
                <a:solidFill>
                  <a:srgbClr val="374151"/>
                </a:solidFill>
                <a:effectLst/>
                <a:latin typeface="Söhne"/>
              </a:rPr>
              <a:t> on our mobile clients – that's precisely what federated learning addresses. // But, we're faced with an even greater challenge: </a:t>
            </a:r>
            <a:r>
              <a:rPr lang="en-US" altLang="zh-CN" b="1" i="0" dirty="0">
                <a:effectLst/>
                <a:latin typeface="Söhne"/>
              </a:rPr>
              <a:t>the need for data labels.</a:t>
            </a:r>
            <a:r>
              <a:rPr lang="en-US" altLang="zh-CN" b="0" i="0" dirty="0">
                <a:solidFill>
                  <a:srgbClr val="374151"/>
                </a:solidFill>
                <a:effectLst/>
                <a:latin typeface="Söhne"/>
              </a:rPr>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LinLibertineT"/>
              <a:ea typeface="STSong" panose="02010600040101010101" pitchFamily="2" charset="-122"/>
            </a:endParaRPr>
          </a:p>
          <a:p>
            <a:pPr algn="l"/>
            <a:r>
              <a:rPr lang="en-US" altLang="zh-CN" sz="2800" b="0" i="0" dirty="0">
                <a:solidFill>
                  <a:srgbClr val="374151"/>
                </a:solidFill>
                <a:effectLst/>
                <a:latin typeface="Söhne"/>
              </a:rPr>
              <a:t>Here's why it's a challenge:</a:t>
            </a:r>
          </a:p>
          <a:p>
            <a:pPr algn="l"/>
            <a:r>
              <a:rPr lang="en-US" altLang="zh-CN" sz="2800" b="0" i="0" dirty="0">
                <a:solidFill>
                  <a:srgbClr val="374151"/>
                </a:solidFill>
                <a:effectLst/>
                <a:latin typeface="Söhne"/>
              </a:rPr>
              <a:t>First, studies indicate that most users are </a:t>
            </a:r>
            <a:r>
              <a:rPr lang="en-US" altLang="zh-CN" sz="2800" b="1" i="0" dirty="0">
                <a:solidFill>
                  <a:srgbClr val="374151"/>
                </a:solidFill>
                <a:effectLst/>
                <a:latin typeface="Söhne"/>
              </a:rPr>
              <a:t>reluctant</a:t>
            </a:r>
            <a:r>
              <a:rPr lang="en-US" altLang="zh-CN" sz="2800" b="0" i="0" dirty="0">
                <a:solidFill>
                  <a:srgbClr val="374151"/>
                </a:solidFill>
                <a:effectLst/>
                <a:latin typeface="Söhne"/>
              </a:rPr>
              <a:t> to label their data. //</a:t>
            </a:r>
          </a:p>
          <a:p>
            <a:pPr algn="l"/>
            <a:r>
              <a:rPr lang="en-US" altLang="zh-CN" sz="2800" b="0" i="0" dirty="0">
                <a:solidFill>
                  <a:srgbClr val="374151"/>
                </a:solidFill>
                <a:effectLst/>
                <a:latin typeface="Söhne"/>
              </a:rPr>
              <a:t>And second, labeling data requires domain-specific knowledge, most users simply don't have it. //</a:t>
            </a:r>
          </a:p>
          <a:p>
            <a:pPr algn="l"/>
            <a:r>
              <a:rPr lang="en-US" altLang="zh-CN" sz="2800" b="0" i="0" dirty="0">
                <a:solidFill>
                  <a:srgbClr val="374151"/>
                </a:solidFill>
                <a:effectLst/>
                <a:latin typeface="Söhne"/>
              </a:rPr>
              <a:t>Third,// as diverse NLP tasks continue to emerge, it becomes impractical to ask users to label data for every new application. //</a:t>
            </a:r>
          </a:p>
          <a:p>
            <a:pPr algn="l"/>
            <a:r>
              <a:rPr lang="en-US" altLang="zh-CN" sz="2800" b="0" i="0" dirty="0">
                <a:solidFill>
                  <a:srgbClr val="374151"/>
                </a:solidFill>
                <a:effectLst/>
                <a:latin typeface="Söhne"/>
              </a:rPr>
              <a:t>And let's not forget: </a:t>
            </a:r>
            <a:r>
              <a:rPr lang="en-US" altLang="zh-CN" sz="4000" b="0" i="0" dirty="0">
                <a:solidFill>
                  <a:srgbClr val="374151"/>
                </a:solidFill>
                <a:effectLst/>
                <a:latin typeface="Söhne"/>
              </a:rPr>
              <a:t>to error is human.</a:t>
            </a:r>
            <a:r>
              <a:rPr lang="en-US" altLang="zh-CN" sz="2800" b="0" i="0" dirty="0">
                <a:solidFill>
                  <a:srgbClr val="374151"/>
                </a:solidFill>
                <a:effectLst/>
                <a:latin typeface="Söhne"/>
              </a:rPr>
              <a:t>. Given that labels from end-users are almost impossible to verify, we risk a higher ratio of mislabels, which can severely degrade the quality of our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LinLibertineT"/>
              <a:ea typeface="STSong" panose="02010600040101010101" pitchFamily="2" charset="-122"/>
            </a:endParaRPr>
          </a:p>
          <a:p>
            <a:r>
              <a:rPr lang="en-US" altLang="zh-CN" sz="1800" i="0" dirty="0">
                <a:solidFill>
                  <a:srgbClr val="000000"/>
                </a:solidFill>
                <a:effectLst/>
                <a:latin typeface="LinLibertineT"/>
              </a:rPr>
              <a:t>So in this work, we hold an strong assumption that most of clients do not own data labels, that is we will only initiate </a:t>
            </a:r>
            <a:r>
              <a:rPr lang="en-US" altLang="zh-CN" sz="1800" b="1" i="0" dirty="0">
                <a:solidFill>
                  <a:srgbClr val="000000"/>
                </a:solidFill>
                <a:effectLst/>
                <a:latin typeface="LinLibertineT"/>
              </a:rPr>
              <a:t>fewer than</a:t>
            </a:r>
            <a:r>
              <a:rPr lang="en-US" altLang="zh-CN" sz="1800" i="0" dirty="0">
                <a:solidFill>
                  <a:srgbClr val="000000"/>
                </a:solidFill>
                <a:effectLst/>
                <a:latin typeface="LinLibertineT"/>
              </a:rPr>
              <a:t> 100 labels in total for training.</a:t>
            </a:r>
          </a:p>
          <a:p>
            <a:r>
              <a:rPr lang="en-US" altLang="zh-CN" sz="2800" b="0" i="0" dirty="0">
                <a:solidFill>
                  <a:srgbClr val="374151"/>
                </a:solidFill>
                <a:effectLst/>
                <a:latin typeface="Söhne"/>
              </a:rPr>
              <a:t>For the vast amounts of unlabeled data, we employ </a:t>
            </a:r>
            <a:r>
              <a:rPr lang="en-US" altLang="zh-CN" sz="2800" b="1" i="0" dirty="0">
                <a:effectLst/>
                <a:latin typeface="Söhne"/>
              </a:rPr>
              <a:t>self-supervised pseudo labeling</a:t>
            </a:r>
            <a:r>
              <a:rPr lang="en-US" altLang="zh-CN" sz="2800" b="0" i="0" dirty="0">
                <a:solidFill>
                  <a:srgbClr val="374151"/>
                </a:solidFill>
                <a:effectLst/>
                <a:latin typeface="Söhne"/>
              </a:rPr>
              <a:t> to utilize them. //</a:t>
            </a:r>
          </a:p>
          <a:p>
            <a:endParaRPr lang="en-US" altLang="zh-CN" sz="1800" dirty="0">
              <a:solidFill>
                <a:srgbClr val="000000"/>
              </a:solidFill>
              <a:effectLst/>
              <a:latin typeface="STSong" panose="02010600040101010101" pitchFamily="2" charset="-122"/>
              <a:ea typeface="STSong" panose="02010600040101010101" pitchFamily="2" charset="-122"/>
            </a:endParaRPr>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r>
              <a:rPr lang="en-US" altLang="zh-CN" dirty="0"/>
              <a:t>While prior ML research tackled training with scarce labels (referred to as few-shot scenarios),</a:t>
            </a:r>
            <a:r>
              <a:rPr lang="en-US" altLang="zh-CN" sz="1800" dirty="0">
                <a:solidFill>
                  <a:srgbClr val="000000"/>
                </a:solidFill>
                <a:effectLst/>
                <a:latin typeface="LinLibertineT"/>
                <a:ea typeface="STSong" panose="02010600040101010101" pitchFamily="2" charset="-122"/>
              </a:rPr>
              <a:t> the mobile environment exacerbates such scarcity.</a:t>
            </a:r>
          </a:p>
          <a:p>
            <a:endParaRPr lang="en-US" altLang="zh-CN" dirty="0"/>
          </a:p>
          <a:p>
            <a:endParaRPr lang="en-US" altLang="zh-CN" dirty="0"/>
          </a:p>
          <a:p>
            <a:r>
              <a:rPr lang="en-US" altLang="zh-CN" dirty="0"/>
              <a:t>---</a:t>
            </a:r>
          </a:p>
          <a:p>
            <a:endParaRPr lang="en-US" altLang="zh-CN" dirty="0"/>
          </a:p>
          <a:p>
            <a:endParaRPr lang="en-US" altLang="zh-CN" dirty="0"/>
          </a:p>
          <a:p>
            <a:r>
              <a:rPr lang="en-US" altLang="zh-CN" dirty="0"/>
              <a:t>Fine-tuning pre-trained models for downstream NLP tasks often requires tremendous amount of data that is both private and labeled. However, Well-curated labeled data is scarce on mobile devices. </a:t>
            </a:r>
            <a:r>
              <a:rPr lang="en-US" altLang="zh-CN" u="sng" dirty="0"/>
              <a:t>(Motivation for </a:t>
            </a:r>
            <a:r>
              <a:rPr lang="en-US" altLang="zh-CN" u="sng" dirty="0" err="1"/>
              <a:t>FedFSL</a:t>
            </a:r>
            <a:r>
              <a:rPr lang="en-US" altLang="zh-CN" u="sng" dirty="0"/>
              <a:t>)</a:t>
            </a:r>
          </a:p>
          <a:p>
            <a:r>
              <a:rPr lang="en-US" altLang="zh-CN" dirty="0"/>
              <a:t>Enormous </a:t>
            </a:r>
            <a:r>
              <a:rPr lang="en-US" altLang="zh-CN" dirty="0" err="1"/>
              <a:t>unlabelled</a:t>
            </a:r>
            <a:r>
              <a:rPr lang="en-US" altLang="zh-CN" dirty="0"/>
              <a:t> data is frozen/untouched on model devices. </a:t>
            </a:r>
            <a:r>
              <a:rPr lang="en-US" altLang="zh-CN" u="sng" dirty="0"/>
              <a:t>(Motivation for Pseudo Label) </a:t>
            </a:r>
          </a:p>
          <a:p>
            <a:r>
              <a:rPr lang="en-US" altLang="zh-CN" dirty="0"/>
              <a:t>Pre-trained models embeds enrich knowledge for text understanding. </a:t>
            </a:r>
            <a:r>
              <a:rPr lang="en-US" altLang="zh-CN" u="sng" dirty="0"/>
              <a:t>(Motivation for Prompt Learning)</a:t>
            </a:r>
          </a:p>
          <a:p>
            <a:pPr>
              <a:defRPr>
                <a:solidFill>
                  <a:srgbClr val="374151"/>
                </a:solidFill>
                <a:latin typeface="Söhne"/>
                <a:ea typeface="Söhne"/>
                <a:cs typeface="Söhne"/>
                <a:sym typeface="Söhne"/>
              </a:defRPr>
            </a:pPr>
            <a:endParaRPr lang="en-US" dirty="0"/>
          </a:p>
          <a:p>
            <a:pPr>
              <a:defRPr>
                <a:solidFill>
                  <a:srgbClr val="374151"/>
                </a:solidFill>
                <a:latin typeface="Söhne"/>
                <a:ea typeface="Söhne"/>
                <a:cs typeface="Söhne"/>
                <a:sym typeface="Söhne"/>
              </a:defRPr>
            </a:pPr>
            <a:endParaRPr lang="en-US" dirty="0"/>
          </a:p>
          <a:p>
            <a:pPr>
              <a:defRPr>
                <a:solidFill>
                  <a:srgbClr val="374151"/>
                </a:solidFill>
                <a:latin typeface="Söhne"/>
                <a:ea typeface="Söhne"/>
                <a:cs typeface="Söhne"/>
                <a:sym typeface="Söhne"/>
              </a:defRPr>
            </a:pPr>
            <a:endParaRPr lang="en-US" dirty="0"/>
          </a:p>
          <a:p>
            <a:pPr>
              <a:defRPr>
                <a:solidFill>
                  <a:srgbClr val="374151"/>
                </a:solidFill>
                <a:latin typeface="Söhne"/>
                <a:ea typeface="Söhne"/>
                <a:cs typeface="Söhne"/>
                <a:sym typeface="Söhne"/>
              </a:defRPr>
            </a:pPr>
            <a:r>
              <a:rPr lang="en-US" dirty="0"/>
              <a:t>---</a:t>
            </a:r>
          </a:p>
          <a:p>
            <a:pPr>
              <a:defRPr>
                <a:solidFill>
                  <a:srgbClr val="374151"/>
                </a:solidFill>
                <a:latin typeface="Söhne"/>
                <a:ea typeface="Söhne"/>
                <a:cs typeface="Söhne"/>
                <a:sym typeface="Söhne"/>
              </a:defRPr>
            </a:pPr>
            <a:endParaRPr lang="en-US" dirty="0"/>
          </a:p>
          <a:p>
            <a:pPr>
              <a:defRPr>
                <a:solidFill>
                  <a:srgbClr val="374151"/>
                </a:solidFill>
                <a:latin typeface="Söhne"/>
                <a:ea typeface="Söhne"/>
                <a:cs typeface="Söhne"/>
                <a:sym typeface="Söhne"/>
              </a:defRPr>
            </a:pPr>
            <a:r>
              <a:rPr dirty="0"/>
              <a:t>This is because each sample is accessible to only one client user who can label it, and most users are reluctant to label their data. </a:t>
            </a:r>
          </a:p>
          <a:p>
            <a:pPr>
              <a:defRPr>
                <a:solidFill>
                  <a:srgbClr val="374151"/>
                </a:solidFill>
                <a:latin typeface="Söhne"/>
                <a:ea typeface="Söhne"/>
                <a:cs typeface="Söhne"/>
                <a:sym typeface="Söhne"/>
              </a:defRPr>
            </a:pPr>
            <a:endParaRPr dirty="0"/>
          </a:p>
          <a:p>
            <a:pPr>
              <a:defRPr>
                <a:solidFill>
                  <a:srgbClr val="374151"/>
                </a:solidFill>
                <a:latin typeface="Söhne"/>
                <a:ea typeface="Söhne"/>
                <a:cs typeface="Söhne"/>
                <a:sym typeface="Söhne"/>
              </a:defRPr>
            </a:pPr>
            <a:r>
              <a:rPr dirty="0"/>
              <a:t>So, we assume a key obstacle to practical Federated NLP is the lack of 'labeled data, which we refer to as Federated Few-Shot Learning. </a:t>
            </a:r>
          </a:p>
          <a:p>
            <a:pPr>
              <a:defRPr>
                <a:latin typeface="等线"/>
                <a:ea typeface="等线"/>
                <a:cs typeface="等线"/>
                <a:sym typeface="等线"/>
              </a:defRPr>
            </a:pPr>
            <a:r>
              <a:rPr dirty="0"/>
              <a:t>Apart from the lack of labels, those surviving labels could be skewed distributed in few clients because only part of clients is willing to label their data for training.</a:t>
            </a:r>
          </a:p>
          <a:p>
            <a:pPr>
              <a:defRPr>
                <a:solidFill>
                  <a:srgbClr val="374151"/>
                </a:solidFill>
                <a:latin typeface="Söhne"/>
                <a:ea typeface="Söhne"/>
                <a:cs typeface="Söhne"/>
                <a:sym typeface="Söhne"/>
              </a:defRPr>
            </a:pPr>
            <a:endParaRPr dirty="0"/>
          </a:p>
          <a:p>
            <a:pPr>
              <a:defRPr>
                <a:latin typeface="等线"/>
                <a:ea typeface="等线"/>
                <a:cs typeface="等线"/>
                <a:sym typeface="等线"/>
              </a:defRPr>
            </a:pPr>
            <a:r>
              <a:rPr dirty="0"/>
              <a:t>To tackle this challenge, we introduce pseudo labels, the popular method in central self-supervised learning.</a:t>
            </a:r>
          </a:p>
          <a:p>
            <a:pPr>
              <a:defRPr>
                <a:solidFill>
                  <a:srgbClr val="374151"/>
                </a:solidFill>
                <a:latin typeface="Söhne"/>
                <a:ea typeface="Söhne"/>
                <a:cs typeface="Söhne"/>
                <a:sym typeface="Söhne"/>
              </a:defRPr>
            </a:pPr>
            <a:endParaRPr dirty="0"/>
          </a:p>
          <a:p>
            <a:pPr>
              <a:defRPr>
                <a:solidFill>
                  <a:srgbClr val="374151"/>
                </a:solidFill>
                <a:latin typeface="Söhne"/>
                <a:ea typeface="Söhne"/>
                <a:cs typeface="Söhne"/>
                <a:sym typeface="Söhne"/>
              </a:defRPr>
            </a:pPr>
            <a:r>
              <a:rPr dirty="0"/>
              <a:t>After receiving an aggregated model from the server, a mobile client may run inference on all its unlabeled data for pseudo labeling. With pseudo-labeling, all trainers in federated learning could be the data labelers of themselves. </a:t>
            </a:r>
          </a:p>
          <a:p>
            <a:pPr>
              <a:defRPr>
                <a:solidFill>
                  <a:srgbClr val="374151"/>
                </a:solidFill>
                <a:latin typeface="Söhne"/>
                <a:ea typeface="Söhne"/>
                <a:cs typeface="Söhne"/>
                <a:sym typeface="Söhne"/>
              </a:defRPr>
            </a:pPr>
            <a:endParaRPr dirty="0"/>
          </a:p>
          <a:p>
            <a:pPr>
              <a:defRPr>
                <a:solidFill>
                  <a:srgbClr val="374151"/>
                </a:solidFill>
                <a:latin typeface="Söhne"/>
                <a:ea typeface="Söhne"/>
                <a:cs typeface="Söhne"/>
                <a:sym typeface="Söhne"/>
              </a:defRPr>
            </a:pPr>
            <a:r>
              <a:rPr dirty="0"/>
              <a:t>However, the pseudo-labels generated by weak models are prone to errors and may hurt the training instead of helping. To address this issue, we introduce prompt learning, a powerful NLP technique that adds task description for NLP tasks, commonly used in few-shot NLP scenarios.</a:t>
            </a:r>
          </a:p>
          <a:p>
            <a:pPr>
              <a:defRPr>
                <a:solidFill>
                  <a:srgbClr val="374151"/>
                </a:solidFill>
                <a:latin typeface="Söhne"/>
                <a:ea typeface="Söhne"/>
                <a:cs typeface="Söhne"/>
                <a:sym typeface="Söhne"/>
              </a:defRPr>
            </a:pPr>
            <a:endParaRPr dirty="0"/>
          </a:p>
          <a:p>
            <a:pPr>
              <a:defRPr>
                <a:solidFill>
                  <a:srgbClr val="374151"/>
                </a:solidFill>
                <a:latin typeface="Söhne"/>
                <a:ea typeface="Söhne"/>
                <a:cs typeface="Söhne"/>
                <a:sym typeface="Söhne"/>
              </a:defRPr>
            </a:pPr>
            <a:r>
              <a:rPr dirty="0"/>
              <a:t>Based on these two techniques, we propose Augmented </a:t>
            </a:r>
            <a:r>
              <a:rPr dirty="0" err="1"/>
              <a:t>FedPrompt</a:t>
            </a:r>
            <a:r>
              <a:rPr dirty="0"/>
              <a:t>, a prompt-based federated learning system that exploits abundant unlabeled data for data augmentation. Our experiments indicate that our system can perform on par with full-set fine-tuning with only a limited amount of labeled data.</a:t>
            </a:r>
          </a:p>
          <a:p>
            <a:pPr>
              <a:defRPr>
                <a:solidFill>
                  <a:srgbClr val="374151"/>
                </a:solidFill>
                <a:latin typeface="Söhne"/>
                <a:ea typeface="Söhne"/>
                <a:cs typeface="Söhne"/>
                <a:sym typeface="Söhne"/>
              </a:defRPr>
            </a:pPr>
            <a:endParaRPr dirty="0"/>
          </a:p>
          <a:p>
            <a:pPr>
              <a:defRPr>
                <a:solidFill>
                  <a:srgbClr val="374151"/>
                </a:solidFill>
                <a:latin typeface="Söhne"/>
                <a:ea typeface="Söhne"/>
                <a:cs typeface="Söhne"/>
                <a:sym typeface="Söhne"/>
              </a:defRPr>
            </a:pPr>
            <a:r>
              <a:rPr dirty="0"/>
              <a:t>---</a:t>
            </a:r>
          </a:p>
          <a:p>
            <a:pPr>
              <a:defRPr>
                <a:latin typeface="等线"/>
                <a:ea typeface="等线"/>
                <a:cs typeface="等线"/>
                <a:sym typeface="等线"/>
              </a:defRPr>
            </a:pPr>
            <a:endParaRPr dirty="0"/>
          </a:p>
          <a:p>
            <a:pPr>
              <a:defRPr>
                <a:latin typeface="等线"/>
                <a:ea typeface="等线"/>
                <a:cs typeface="等线"/>
                <a:sym typeface="等线"/>
              </a:defRPr>
            </a:pPr>
            <a:endParaRPr dirty="0"/>
          </a:p>
          <a:p>
            <a:pPr>
              <a:defRPr>
                <a:latin typeface="等线"/>
                <a:ea typeface="等线"/>
                <a:cs typeface="等线"/>
                <a:sym typeface="等线"/>
              </a:defRPr>
            </a:pPr>
            <a:r>
              <a:rPr dirty="0"/>
              <a:t>Because Each sample is accessible to only one client user who can label it. Reports show that most users are reluctant to label their data [21, 82]. This is fundamentally different from traditional centralized or crowdsourced data labeling services that can recruit highly specialized data labelers [42].</a:t>
            </a:r>
          </a:p>
          <a:p>
            <a:pPr>
              <a:defRPr>
                <a:latin typeface="等线"/>
                <a:ea typeface="等线"/>
                <a:cs typeface="等线"/>
                <a:sym typeface="等线"/>
              </a:defRPr>
            </a:pPr>
            <a:r>
              <a:rPr dirty="0"/>
              <a:t>Data labeling for certain NLP tasks require </a:t>
            </a:r>
            <a:r>
              <a:rPr dirty="0" err="1"/>
              <a:t>domian</a:t>
            </a:r>
            <a:r>
              <a:rPr dirty="0"/>
              <a:t>-specific knowledge, which most users do not possess. In some case, they might even mislabel and mislead the training.</a:t>
            </a:r>
          </a:p>
          <a:p>
            <a:pPr>
              <a:defRPr>
                <a:latin typeface="等线"/>
                <a:ea typeface="等线"/>
                <a:cs typeface="等线"/>
                <a:sym typeface="等线"/>
              </a:defRPr>
            </a:pPr>
            <a:endParaRPr dirty="0"/>
          </a:p>
          <a:p>
            <a:pPr>
              <a:defRPr>
                <a:latin typeface="等线"/>
                <a:ea typeface="等线"/>
                <a:cs typeface="等线"/>
                <a:sym typeface="等线"/>
              </a:defRPr>
            </a:pPr>
            <a:r>
              <a:rPr dirty="0"/>
              <a:t>A key obstacle to practical </a:t>
            </a:r>
            <a:r>
              <a:rPr dirty="0" err="1"/>
              <a:t>Fedederated</a:t>
            </a:r>
            <a:r>
              <a:rPr dirty="0"/>
              <a:t> NLP is lack of labels. We refer it as federated few-shot learning.</a:t>
            </a:r>
          </a:p>
          <a:p>
            <a:pPr>
              <a:defRPr>
                <a:latin typeface="等线"/>
                <a:ea typeface="等线"/>
                <a:cs typeface="等线"/>
                <a:sym typeface="等线"/>
              </a:defRPr>
            </a:pPr>
            <a:r>
              <a:rPr dirty="0"/>
              <a:t>Apart from the lack of labels, those surviving labels could be skewed distributed in few clients because only part of clients are willing or knowledgeable to label their data for training.</a:t>
            </a:r>
          </a:p>
          <a:p>
            <a:pPr>
              <a:defRPr>
                <a:latin typeface="等线"/>
                <a:ea typeface="等线"/>
                <a:cs typeface="等线"/>
                <a:sym typeface="等线"/>
              </a:defRPr>
            </a:pPr>
            <a:endParaRPr dirty="0"/>
          </a:p>
          <a:p>
            <a:pPr>
              <a:defRPr>
                <a:latin typeface="等线"/>
                <a:ea typeface="等线"/>
                <a:cs typeface="等线"/>
                <a:sym typeface="等线"/>
              </a:defRPr>
            </a:pPr>
            <a:r>
              <a:rPr dirty="0"/>
              <a:t>To tackle this challenge, we introduce pseudo labels, the popular method in central self-supervised learning.</a:t>
            </a:r>
            <a:br>
              <a:rPr dirty="0"/>
            </a:br>
            <a:endParaRPr dirty="0"/>
          </a:p>
          <a:p>
            <a:pPr>
              <a:defRPr>
                <a:latin typeface="等线"/>
                <a:ea typeface="等线"/>
                <a:cs typeface="等线"/>
                <a:sym typeface="等线"/>
              </a:defRPr>
            </a:pPr>
            <a:r>
              <a:rPr dirty="0"/>
              <a:t>After receiving an aggregated model from the server, a mobile client may run inference on all its unlabeled data for pseudo labeling. </a:t>
            </a:r>
          </a:p>
          <a:p>
            <a:pPr>
              <a:defRPr>
                <a:latin typeface="等线"/>
                <a:ea typeface="等线"/>
                <a:cs typeface="等线"/>
                <a:sym typeface="等线"/>
              </a:defRPr>
            </a:pPr>
            <a:endParaRPr dirty="0"/>
          </a:p>
          <a:p>
            <a:pPr>
              <a:defRPr>
                <a:latin typeface="等线"/>
                <a:ea typeface="等线"/>
                <a:cs typeface="等线"/>
                <a:sym typeface="等线"/>
              </a:defRPr>
            </a:pPr>
            <a:r>
              <a:rPr dirty="0"/>
              <a:t>Integrated with pseudo labeling, all trainers in federated learning could be the data labelers of themselves.</a:t>
            </a:r>
          </a:p>
          <a:p>
            <a:pPr>
              <a:defRPr>
                <a:latin typeface="等线"/>
                <a:ea typeface="等线"/>
                <a:cs typeface="等线"/>
                <a:sym typeface="等线"/>
              </a:defRPr>
            </a:pPr>
            <a:endParaRPr dirty="0"/>
          </a:p>
          <a:p>
            <a:pPr>
              <a:defRPr>
                <a:latin typeface="等线"/>
                <a:ea typeface="等线"/>
                <a:cs typeface="等线"/>
                <a:sym typeface="等线"/>
              </a:defRPr>
            </a:pPr>
            <a:r>
              <a:rPr dirty="0"/>
              <a:t>The second challenge is pseudo labels generated by weak models are prone to be error and will hurt the training instead of helping.</a:t>
            </a:r>
          </a:p>
          <a:p>
            <a:pPr>
              <a:defRPr>
                <a:latin typeface="等线"/>
                <a:ea typeface="等线"/>
                <a:cs typeface="等线"/>
                <a:sym typeface="等线"/>
              </a:defRPr>
            </a:pPr>
            <a:endParaRPr dirty="0"/>
          </a:p>
          <a:p>
            <a:pPr>
              <a:defRPr>
                <a:latin typeface="等线"/>
                <a:ea typeface="等线"/>
                <a:cs typeface="等线"/>
                <a:sym typeface="等线"/>
              </a:defRPr>
            </a:pPr>
            <a:r>
              <a:rPr dirty="0"/>
              <a:t>So we further introduce prompt learning, a powerful NLP technique that add task description for NLP tasks, so as to boost accuracy in model fine-tuning, which is commonly used in few-shot NLP scenarios.</a:t>
            </a:r>
          </a:p>
          <a:p>
            <a:pPr>
              <a:defRPr>
                <a:latin typeface="等线"/>
                <a:ea typeface="等线"/>
                <a:cs typeface="等线"/>
                <a:sym typeface="等线"/>
              </a:defRPr>
            </a:pPr>
            <a:endParaRPr dirty="0"/>
          </a:p>
          <a:p>
            <a:pPr>
              <a:defRPr>
                <a:latin typeface="等线"/>
                <a:ea typeface="等线"/>
                <a:cs typeface="等线"/>
                <a:sym typeface="等线"/>
              </a:defRPr>
            </a:pPr>
            <a:r>
              <a:rPr dirty="0"/>
              <a:t>Based on those two techniques, we propose augmented </a:t>
            </a:r>
            <a:r>
              <a:rPr dirty="0" err="1"/>
              <a:t>fedprompt</a:t>
            </a:r>
            <a:r>
              <a:rPr dirty="0"/>
              <a:t>, a prompt-based federated learning system that exploits abundant unlabeled data for data augmentation. Our experiments indicate that augmented </a:t>
            </a:r>
            <a:r>
              <a:rPr dirty="0" err="1"/>
              <a:t>fedprompt</a:t>
            </a:r>
            <a:r>
              <a:rPr dirty="0"/>
              <a:t> can perform on par with full-set fine-tuning with a limited amount of labeled data.</a:t>
            </a:r>
          </a:p>
          <a:p>
            <a:pPr>
              <a:defRPr>
                <a:latin typeface="等线"/>
                <a:ea typeface="等线"/>
                <a:cs typeface="等线"/>
                <a:sym typeface="等线"/>
              </a:defRPr>
            </a:pPr>
            <a:endParaRPr dirty="0"/>
          </a:p>
          <a:p>
            <a:pPr>
              <a:defRPr>
                <a:latin typeface="等线"/>
                <a:ea typeface="等线"/>
                <a:cs typeface="等线"/>
                <a:sym typeface="等线"/>
              </a:defRPr>
            </a:pPr>
            <a:r>
              <a:rPr dirty="0"/>
              <a:t>---</a:t>
            </a:r>
          </a:p>
          <a:p>
            <a:pPr>
              <a:defRPr>
                <a:latin typeface="等线"/>
                <a:ea typeface="等线"/>
                <a:cs typeface="等线"/>
                <a:sym typeface="等线"/>
              </a:defRPr>
            </a:pPr>
            <a:endParaRPr dirty="0"/>
          </a:p>
          <a:p>
            <a:pPr>
              <a:defRPr>
                <a:latin typeface="等线"/>
                <a:ea typeface="等线"/>
                <a:cs typeface="等线"/>
                <a:sym typeface="等线"/>
              </a:defRPr>
            </a:pPr>
            <a:endParaRPr dirty="0"/>
          </a:p>
          <a:p>
            <a:pPr>
              <a:defRPr>
                <a:latin typeface="等线"/>
                <a:ea typeface="等线"/>
                <a:cs typeface="等线"/>
                <a:sym typeface="等线"/>
              </a:defRPr>
            </a:pPr>
            <a:r>
              <a:rPr dirty="0"/>
              <a:t>As a result, </a:t>
            </a:r>
          </a:p>
          <a:p>
            <a:pPr>
              <a:defRPr>
                <a:latin typeface="等线"/>
                <a:ea typeface="等线"/>
                <a:cs typeface="等线"/>
                <a:sym typeface="等线"/>
              </a:defRPr>
            </a:pPr>
            <a:r>
              <a:rPr dirty="0"/>
              <a:t>(4). Mislabels are not uncommon.</a:t>
            </a:r>
          </a:p>
          <a:p>
            <a:pPr>
              <a:defRPr>
                <a:latin typeface="等线"/>
                <a:ea typeface="等线"/>
                <a:cs typeface="等线"/>
                <a:sym typeface="等线"/>
              </a:defRPr>
            </a:pPr>
            <a:endParaRPr dirty="0"/>
          </a:p>
          <a:p>
            <a:pPr>
              <a:defRPr>
                <a:latin typeface="等线"/>
                <a:ea typeface="等线"/>
                <a:cs typeface="等线"/>
                <a:sym typeface="等线"/>
              </a:defRPr>
            </a:pPr>
            <a:endParaRPr dirty="0"/>
          </a:p>
          <a:p>
            <a:pPr>
              <a:defRPr>
                <a:latin typeface="等线"/>
                <a:ea typeface="等线"/>
                <a:cs typeface="等线"/>
                <a:sym typeface="等线"/>
              </a:defRPr>
            </a:pPr>
            <a:r>
              <a:rPr dirty="0"/>
              <a:t>Unexplored: fine-tuning is often few-shot. While training samples on clients can be abundant, the labeled ones are often scarce. To exacerbate the problem, the numbers of labels could vary drastically across clients. Such skewed label distribution, combined with the non-IID data distribution nature in FL (e.g., skewed class distribution [43, 86]), could further degrade the fine-tuning accuracy. The causes for label scarcity are fundamental. • Users lack willingness. Each sample is accessible to only one client user who can label it. Reports show that most users are reluctant to label their data [21, 82]. This is fundamentally different from traditional centralized or crowd-sourced data labeling services that can recruit highly specialized data labelers [42]. • Users lack expertise. Data labeling for certain NLP tasks require </a:t>
            </a:r>
            <a:r>
              <a:rPr dirty="0" err="1"/>
              <a:t>domian</a:t>
            </a:r>
            <a:r>
              <a:rPr dirty="0"/>
              <a:t>-specific knowledge, which most users do not possess, e.g., cross-lingual transfer [54], Q&amp;A [84], or biomedical text corpora understanding [94]. • Diverse NLP tasks. Downstream tasks are emerging over time, e.g., new domains, topics, or data distributions. Asking users to label a large amount of data for each task is tedious, inefficient, and impractical. • Mislabels are not uncommon. Mislabels are common in real world, e.g., 6% in the well-established ImageNet or even more than 10% in other crowd-sourced datasets [51]. In </a:t>
            </a:r>
            <a:r>
              <a:rPr dirty="0" err="1"/>
              <a:t>FedFSL</a:t>
            </a:r>
            <a:r>
              <a:rPr dirty="0"/>
              <a:t>, since the labels from end users are merely impossible to be verified, we expect an even higher ratio of mislabels, which can significantly harm the model quality. Instead, trainers might only use the labels from very few, highly trustworthy people. In essence, we argue that few-shot is a more realistic way to depict NLP training, a scenario we call as </a:t>
            </a:r>
            <a:r>
              <a:rPr dirty="0" err="1"/>
              <a:t>FedFSL</a:t>
            </a:r>
            <a:r>
              <a:rPr dirty="0"/>
              <a:t>. Unfortunately, </a:t>
            </a:r>
            <a:r>
              <a:rPr dirty="0" err="1"/>
              <a:t>FedFSL</a:t>
            </a:r>
            <a:r>
              <a:rPr dirty="0"/>
              <a:t>, in particular its system implications, are rarely investigated – in comparison, prior FL literature assume abundant data labels (at least hundreds of thousands) uniformly distributed across clients.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 let me introduce </a:t>
            </a:r>
            <a:r>
              <a:rPr kumimoji="1" lang="en-US" altLang="zh-CN" b="1" dirty="0"/>
              <a:t>pseudo labeling </a:t>
            </a:r>
            <a:r>
              <a:rPr kumimoji="1" lang="en-US" altLang="zh-CN" dirty="0"/>
              <a:t>quickly.//</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74151"/>
                </a:solidFill>
                <a:effectLst/>
                <a:latin typeface="Söhne"/>
              </a:rPr>
              <a:t>During the training phase, the trainer utilizes the current model to make predictions on unlabeled data. These predictions are then treated as "</a:t>
            </a:r>
            <a:r>
              <a:rPr lang="en-US" altLang="zh-CN" b="1" i="0" dirty="0">
                <a:solidFill>
                  <a:srgbClr val="374151"/>
                </a:solidFill>
                <a:effectLst/>
                <a:latin typeface="Söhne"/>
              </a:rPr>
              <a:t>true</a:t>
            </a:r>
            <a:r>
              <a:rPr lang="en-US" altLang="zh-CN" b="0" i="0" dirty="0">
                <a:solidFill>
                  <a:srgbClr val="374151"/>
                </a:solidFill>
                <a:effectLst/>
                <a:latin typeface="Söhne"/>
              </a:rPr>
              <a:t>" labels for the next training iterations. </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74151"/>
                </a:solidFill>
                <a:effectLst/>
                <a:latin typeface="Söhne"/>
              </a:rPr>
              <a:t>(Both empirical evidence and theoretical analysis have showcased the </a:t>
            </a:r>
            <a:r>
              <a:rPr lang="en-US" altLang="zh-CN" b="1" i="0" dirty="0">
                <a:effectLst/>
                <a:latin typeface="Söhne"/>
              </a:rPr>
              <a:t>effectiveness</a:t>
            </a:r>
            <a:r>
              <a:rPr lang="en-US" altLang="zh-CN" b="0" i="0" dirty="0">
                <a:solidFill>
                  <a:srgbClr val="374151"/>
                </a:solidFill>
                <a:effectLst/>
                <a:latin typeface="Söhne"/>
              </a:rPr>
              <a:t> of this approach.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74151"/>
                </a:solidFill>
                <a:effectLst/>
                <a:latin typeface="Söhne"/>
              </a:rPr>
              <a:t>The idea behind it, is that training with pseudo labels encourages the model to learn a decision boundary that lies in a region where the example density is lower. This decision boundary typically leads to good generalization performance, even though the true labels of individual samples remain unknown.</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74151"/>
                </a:solidFill>
                <a:effectLst/>
                <a:latin typeface="Söhne"/>
              </a:rPr>
              <a:t>For example, the resultant model assigns a high probability zero point nine to positive label "great" rather than a lower probability zero point six, which in turn encourages low entropy.</a:t>
            </a:r>
            <a:endParaRPr kumimoji="1" lang="en-US" altLang="zh-CN"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3</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The second technique we will utilize is prompt learning. (, a powerful NLP technique that improves the accuracy of model fine-tuning, which is commonly used in few-shot scenarios. </a:t>
            </a:r>
          </a:p>
          <a:p>
            <a:pPr algn="l"/>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Brifly</a:t>
            </a:r>
            <a:r>
              <a:rPr lang="en-US" altLang="zh-CN" dirty="0"/>
              <a:t>, the insight of prompt learning is that the foundation model// </a:t>
            </a:r>
            <a:r>
              <a:rPr lang="en-US" altLang="zh-CN" b="1" dirty="0"/>
              <a:t>already</a:t>
            </a:r>
            <a:r>
              <a:rPr lang="en-US" altLang="zh-CN" dirty="0"/>
              <a:t> encodes knowledge// for performing various tasks;// it just needs a prompt// that describes what the task is.</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More descriptions about those two techniques could refer to our paper.</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And in the rest of our paper, we will train the model in such a prompt way.</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Briefly, Let's suppose we fine-tune a foundation model to classify restaurant reviews and are given only two labeled samples. </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The first sample is "Most delicious pizza I’ve ever had." and is positively labeled, while the second sample "Pizza was good. Not worth the price." is negatively labeled. </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With such a small number of labeled samples, training a usable classification layer is impossible.</a:t>
            </a:r>
          </a:p>
          <a:p>
            <a:pPr algn="l"/>
            <a:endParaRPr lang="en-US" altLang="zh-CN" b="0" i="0" dirty="0">
              <a:solidFill>
                <a:srgbClr val="374151"/>
              </a:solidFill>
              <a:effectLst/>
              <a:latin typeface="Söhne"/>
            </a:endParaRPr>
          </a:p>
          <a:p>
            <a:r>
              <a:rPr lang="en-US" altLang="zh-CN" dirty="0"/>
              <a:t>Consider an unlabeled example:</a:t>
            </a:r>
          </a:p>
          <a:p>
            <a:endParaRPr lang="en-US" altLang="zh-CN" dirty="0"/>
          </a:p>
          <a:p>
            <a:r>
              <a:rPr lang="en-US" altLang="zh-CN" dirty="0"/>
              <a:t>“Pizza was good. Not worth the price.”</a:t>
            </a:r>
          </a:p>
          <a:p>
            <a:endParaRPr lang="en-US" altLang="zh-CN" dirty="0"/>
          </a:p>
          <a:p>
            <a:r>
              <a:rPr lang="en-US" altLang="zh-CN" dirty="0"/>
              <a:t>The model may positively predict the unlabeled example’s class if the task is to classify user satisfaction, or negatively if the task is about whether price is mentioned. But without such a task description, the model can only randomly guess and generate an error pseudo label.</a:t>
            </a:r>
          </a:p>
          <a:p>
            <a:pPr algn="l"/>
            <a:endParaRPr lang="en-US" altLang="zh-CN" b="0" i="0" dirty="0">
              <a:solidFill>
                <a:srgbClr val="374151"/>
              </a:solidFill>
              <a:effectLst/>
              <a:latin typeface="Söhne"/>
            </a:endParaRPr>
          </a:p>
          <a:p>
            <a:r>
              <a:rPr lang="en-US" altLang="zh-CN" dirty="0"/>
              <a:t>To fix the problem, the insight of prompt learning is that the foundation model already encodes knowledge for performing various tasks; it just needs a prompt that describes what the task is.</a:t>
            </a:r>
          </a:p>
          <a:p>
            <a:endParaRPr lang="en-US" altLang="zh-CN" dirty="0"/>
          </a:p>
          <a:p>
            <a:r>
              <a:rPr lang="en-US" altLang="zh-CN" dirty="0"/>
              <a:t>More formally, a cloze question is called a pattern and the mapping from words to classes is done by a verbalizer.</a:t>
            </a:r>
          </a:p>
          <a:p>
            <a:r>
              <a:rPr lang="en-US" altLang="zh-CN" dirty="0"/>
              <a:t>The training loss is the cross-entropy between the correct answer and the distribution of probabilities among the tokens in the verbalizer.</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Second technique is prompt learning. It’s a powerful NLP technique that boosts accuracy in model fine-tuning, which is commonly used in few-shot scenarios.</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For Federated Few-shot learning, we find prompts crucial to the early stage of a training sessions, when the model is weak and can barely generate useful pseudo labels</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r>
              <a:rPr lang="en-US" altLang="zh-CN" sz="1800" dirty="0">
                <a:solidFill>
                  <a:srgbClr val="000000"/>
                </a:solidFill>
                <a:effectLst/>
                <a:latin typeface="LinLibertineT"/>
              </a:rPr>
              <a:t>For example, suppose we fine-tune a foundation model to classify restaurant reviews and are only given two labeled samples.</a:t>
            </a:r>
          </a:p>
          <a:p>
            <a:endParaRPr lang="en-US" altLang="zh-CN" sz="1800" dirty="0">
              <a:solidFill>
                <a:srgbClr val="000000"/>
              </a:solidFill>
              <a:effectLst/>
              <a:latin typeface="LinLibertineT"/>
            </a:endParaRPr>
          </a:p>
          <a:p>
            <a:r>
              <a:rPr lang="en-US" altLang="zh-CN" dirty="0"/>
              <a:t>First sample:  “Most delicious pizza I’ve ever </a:t>
            </a:r>
            <a:r>
              <a:rPr lang="en-US" altLang="zh-CN" dirty="0" err="1"/>
              <a:t>had.”is</a:t>
            </a:r>
            <a:r>
              <a:rPr lang="en-US" altLang="zh-CN" dirty="0"/>
              <a:t> positively labeled. While the second sample “Most delicious pizza I’ve ever </a:t>
            </a:r>
            <a:r>
              <a:rPr lang="en-US" altLang="zh-CN" dirty="0" err="1"/>
              <a:t>had.”is</a:t>
            </a:r>
            <a:r>
              <a:rPr lang="en-US" altLang="zh-CN" dirty="0"/>
              <a:t> negatively labeled.</a:t>
            </a:r>
          </a:p>
          <a:p>
            <a:endParaRPr lang="en-US" altLang="zh-CN" dirty="0"/>
          </a:p>
          <a:p>
            <a:r>
              <a:rPr lang="en-US" altLang="zh-CN" dirty="0"/>
              <a:t>With such few samples, training a usable classification layer is impossible. Consider an unlabeled example:</a:t>
            </a:r>
          </a:p>
          <a:p>
            <a:endParaRPr lang="en-US" altLang="zh-CN" dirty="0"/>
          </a:p>
          <a:p>
            <a:r>
              <a:rPr lang="en-US" altLang="zh-CN" dirty="0"/>
              <a:t>“Pizza was good. Not worth the price.”</a:t>
            </a:r>
          </a:p>
          <a:p>
            <a:endParaRPr lang="en-US" altLang="zh-CN" dirty="0"/>
          </a:p>
          <a:p>
            <a:r>
              <a:rPr lang="en-US" altLang="zh-CN" dirty="0"/>
              <a:t>The model may positive predict the unlabeled example’s class probabilities if the task is to classify user satisfaction, or negatively if the task is about whether price is mentioned. But without such a task description, the model can only randomly guess and generate an error-prone pseudo label.</a:t>
            </a:r>
          </a:p>
          <a:p>
            <a:endParaRPr lang="en-US" altLang="zh-CN" dirty="0"/>
          </a:p>
          <a:p>
            <a:r>
              <a:rPr lang="en-US" altLang="zh-CN" dirty="0"/>
              <a:t>To fix the problem, the insight of prompt learning is that the foundation model already encodes knowledge for performing various tasks; it just needs a prompt that describes what the task is.</a:t>
            </a:r>
          </a:p>
          <a:p>
            <a:endParaRPr lang="en-US" altLang="zh-CN" dirty="0"/>
          </a:p>
          <a:p>
            <a:r>
              <a:rPr lang="en-US" altLang="zh-CN" dirty="0"/>
              <a:t>The cloze-style phrases is exactly what the foundation model was pre-trained for, that is to predict missing words in text.</a:t>
            </a:r>
          </a:p>
          <a:p>
            <a:endParaRPr lang="en-US" altLang="zh-CN" dirty="0"/>
          </a:p>
          <a:p>
            <a:r>
              <a:rPr lang="en-US" altLang="zh-CN" dirty="0"/>
              <a:t>More formally, a cloze question is called a pattern and the mapping from words to classes is done by a verbalizer.</a:t>
            </a:r>
          </a:p>
          <a:p>
            <a:r>
              <a:rPr lang="en-US" altLang="zh-CN" dirty="0"/>
              <a:t>The training loss is the cross-entropy between the correct answer and the distribution of probabilities among the tokens in the verbalizer.</a:t>
            </a:r>
          </a:p>
          <a:p>
            <a:endParaRPr lang="en-US" altLang="zh-CN" dirty="0"/>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With such few samples, training a usable classification layer is impossible. Consider an unlabeled example: </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In the example above, if ML developers augment all samples with a leading prompt, e.g. T3 becomes: </a:t>
            </a:r>
          </a:p>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4</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ape 754"/>
          <p:cNvSpPr>
            <a:spLocks noGrp="1" noRot="1" noChangeAspect="1"/>
          </p:cNvSpPr>
          <p:nvPr>
            <p:ph type="sldImg"/>
          </p:nvPr>
        </p:nvSpPr>
        <p:spPr>
          <a:prstGeom prst="rect">
            <a:avLst/>
          </a:prstGeom>
        </p:spPr>
        <p:txBody>
          <a:bodyPr/>
          <a:lstStyle/>
          <a:p>
            <a:endParaRPr/>
          </a:p>
        </p:txBody>
      </p:sp>
      <p:sp>
        <p:nvSpPr>
          <p:cNvPr id="755" name="Shape 755"/>
          <p:cNvSpPr>
            <a:spLocks noGrp="1"/>
          </p:cNvSpPr>
          <p:nvPr>
            <p:ph type="body" sz="quarter" idx="1"/>
          </p:nvPr>
        </p:nvSpPr>
        <p:spPr>
          <a:prstGeom prst="rect">
            <a:avLst/>
          </a:prstGeom>
        </p:spPr>
        <p:txBody>
          <a:bodyPr/>
          <a:lstStyle/>
          <a:p>
            <a:pPr>
              <a:defRPr>
                <a:latin typeface="等线"/>
                <a:ea typeface="等线"/>
                <a:cs typeface="等线"/>
                <a:sym typeface="等线"/>
              </a:defRPr>
            </a:pPr>
            <a:r>
              <a:rPr dirty="0"/>
              <a:t>Here is our system workflow orchestrating (/ˈ</a:t>
            </a:r>
            <a:r>
              <a:rPr dirty="0" err="1"/>
              <a:t>ɔːrkɪstreɪtɪŋ</a:t>
            </a:r>
            <a:r>
              <a:rPr dirty="0"/>
              <a:t>/) pseudo labeling and prompt learning.</a:t>
            </a:r>
          </a:p>
          <a:p>
            <a:pPr>
              <a:defRPr>
                <a:latin typeface="等线"/>
                <a:ea typeface="等线"/>
                <a:cs typeface="等线"/>
                <a:sym typeface="等线"/>
              </a:defRPr>
            </a:pPr>
            <a:endParaRPr dirty="0"/>
          </a:p>
          <a:p>
            <a:pPr>
              <a:defRPr>
                <a:solidFill>
                  <a:srgbClr val="374151"/>
                </a:solidFill>
                <a:latin typeface="Söhne"/>
                <a:ea typeface="Söhne"/>
                <a:cs typeface="Söhne"/>
                <a:sym typeface="Söhne"/>
              </a:defRPr>
            </a:pPr>
            <a:r>
              <a:rPr dirty="0"/>
              <a:t>Firstly, clients conduct local prompt learning. </a:t>
            </a:r>
          </a:p>
          <a:p>
            <a:pPr>
              <a:defRPr>
                <a:solidFill>
                  <a:srgbClr val="374151"/>
                </a:solidFill>
                <a:latin typeface="Söhne"/>
                <a:ea typeface="Söhne"/>
                <a:cs typeface="Söhne"/>
                <a:sym typeface="Söhne"/>
              </a:defRPr>
            </a:pPr>
            <a:r>
              <a:rPr dirty="0"/>
              <a:t>The clients then send their fine-tuned models to the cloud for aggregating</a:t>
            </a:r>
            <a:r>
              <a:rPr lang="en-US" dirty="0"/>
              <a:t>, and the cloud sends back the aggregated model to the clients.</a:t>
            </a:r>
            <a:endParaRPr dirty="0"/>
          </a:p>
          <a:p>
            <a:pPr>
              <a:defRPr>
                <a:solidFill>
                  <a:srgbClr val="374151"/>
                </a:solidFill>
                <a:latin typeface="Söhne"/>
                <a:ea typeface="Söhne"/>
                <a:cs typeface="Söhne"/>
                <a:sym typeface="Söhne"/>
              </a:defRPr>
            </a:pPr>
            <a:endParaRPr dirty="0"/>
          </a:p>
          <a:p>
            <a:pPr>
              <a:defRPr>
                <a:solidFill>
                  <a:srgbClr val="374151"/>
                </a:solidFill>
                <a:latin typeface="Söhne"/>
                <a:ea typeface="Söhne"/>
                <a:cs typeface="Söhne"/>
                <a:sym typeface="Söhne"/>
              </a:defRPr>
            </a:pPr>
            <a:r>
              <a:rPr dirty="0"/>
              <a:t>These clients can leverage the received model to do pseudo labeling on their unlabeled data.</a:t>
            </a:r>
            <a:endParaRPr lang="en-US" dirty="0"/>
          </a:p>
          <a:p>
            <a:pPr>
              <a:defRPr>
                <a:solidFill>
                  <a:srgbClr val="374151"/>
                </a:solidFill>
                <a:latin typeface="Söhne"/>
                <a:ea typeface="Söhne"/>
                <a:cs typeface="Söhne"/>
                <a:sym typeface="Söhne"/>
              </a:defRPr>
            </a:pPr>
            <a:endParaRPr lang="en-US" dirty="0"/>
          </a:p>
          <a:p>
            <a:pPr>
              <a:defRPr>
                <a:solidFill>
                  <a:srgbClr val="374151"/>
                </a:solidFill>
                <a:latin typeface="Söhne"/>
                <a:ea typeface="Söhne"/>
                <a:cs typeface="Söhne"/>
                <a:sym typeface="Söhne"/>
              </a:defRPr>
            </a:pPr>
            <a:endParaRPr lang="en-US" dirty="0"/>
          </a:p>
          <a:p>
            <a:pPr>
              <a:defRPr>
                <a:solidFill>
                  <a:srgbClr val="374151"/>
                </a:solidFill>
                <a:latin typeface="Söhne"/>
                <a:ea typeface="Söhne"/>
                <a:cs typeface="Söhne"/>
                <a:sym typeface="Söhne"/>
              </a:defRPr>
            </a:pPr>
            <a:r>
              <a:rPr lang="en-US" dirty="0"/>
              <a:t>(</a:t>
            </a:r>
            <a:r>
              <a:rPr dirty="0"/>
              <a:t> They add the data with the highest confidence as training samples for next iteration.</a:t>
            </a:r>
          </a:p>
          <a:p>
            <a:pPr>
              <a:defRPr>
                <a:latin typeface="等线"/>
                <a:ea typeface="等线"/>
                <a:cs typeface="等线"/>
                <a:sym typeface="等线"/>
              </a:defRPr>
            </a:pPr>
            <a:endParaRPr dirty="0"/>
          </a:p>
          <a:p>
            <a:pPr>
              <a:defRPr>
                <a:latin typeface="等线"/>
                <a:ea typeface="等线"/>
                <a:cs typeface="等线"/>
                <a:sym typeface="等线"/>
              </a:defRPr>
            </a:pPr>
            <a:r>
              <a:rPr dirty="0"/>
              <a:t>--</a:t>
            </a:r>
          </a:p>
          <a:p>
            <a:pPr>
              <a:defRPr>
                <a:latin typeface="等线"/>
                <a:ea typeface="等线"/>
                <a:cs typeface="等线"/>
                <a:sym typeface="等线"/>
              </a:defRPr>
            </a:pPr>
            <a:endParaRPr dirty="0"/>
          </a:p>
          <a:p>
            <a:pPr>
              <a:defRPr>
                <a:latin typeface="等线"/>
                <a:ea typeface="等线"/>
                <a:cs typeface="等线"/>
                <a:sym typeface="等线"/>
              </a:defRPr>
            </a:pPr>
            <a:r>
              <a:rPr dirty="0"/>
              <a:t>Here is our system orchestrating (/ˈ</a:t>
            </a:r>
            <a:r>
              <a:rPr dirty="0" err="1"/>
              <a:t>ɔːrkɪstreɪtɪŋ</a:t>
            </a:r>
            <a:r>
              <a:rPr dirty="0"/>
              <a:t>/) pseudo labeling and prompt learning.</a:t>
            </a:r>
          </a:p>
          <a:p>
            <a:pPr>
              <a:defRPr>
                <a:latin typeface="等线"/>
                <a:ea typeface="等线"/>
                <a:cs typeface="等线"/>
                <a:sym typeface="等线"/>
              </a:defRPr>
            </a:pPr>
            <a:endParaRPr dirty="0"/>
          </a:p>
          <a:p>
            <a:pPr>
              <a:defRPr>
                <a:latin typeface="等线"/>
                <a:ea typeface="等线"/>
                <a:cs typeface="等线"/>
                <a:sym typeface="等线"/>
              </a:defRPr>
            </a:pPr>
            <a:r>
              <a:rPr dirty="0"/>
              <a:t>First, each client having labeled training data do local training via prompt learning without sharing data.</a:t>
            </a:r>
          </a:p>
          <a:p>
            <a:pPr>
              <a:defRPr>
                <a:latin typeface="等线"/>
                <a:ea typeface="等线"/>
                <a:cs typeface="等线"/>
                <a:sym typeface="等线"/>
              </a:defRPr>
            </a:pPr>
            <a:endParaRPr dirty="0"/>
          </a:p>
          <a:p>
            <a:pPr>
              <a:defRPr>
                <a:latin typeface="等线"/>
                <a:ea typeface="等线"/>
                <a:cs typeface="等线"/>
                <a:sym typeface="等线"/>
              </a:defRPr>
            </a:pPr>
            <a:r>
              <a:rPr dirty="0"/>
              <a:t>Then they send the fine-tuned models to the cloud for federated average aggregating.</a:t>
            </a:r>
          </a:p>
          <a:p>
            <a:pPr>
              <a:defRPr>
                <a:latin typeface="等线"/>
                <a:ea typeface="等线"/>
                <a:cs typeface="等线"/>
                <a:sym typeface="等线"/>
              </a:defRPr>
            </a:pPr>
            <a:endParaRPr dirty="0"/>
          </a:p>
          <a:p>
            <a:pPr>
              <a:defRPr>
                <a:latin typeface="等线"/>
                <a:ea typeface="等线"/>
                <a:cs typeface="等线"/>
                <a:sym typeface="等线"/>
              </a:defRPr>
            </a:pPr>
            <a:r>
              <a:rPr dirty="0"/>
              <a:t>The aggregated model is sent back to all clients, even they do not attend last round training, that is, they do not have training labels though.</a:t>
            </a:r>
          </a:p>
          <a:p>
            <a:pPr>
              <a:defRPr>
                <a:latin typeface="等线"/>
                <a:ea typeface="等线"/>
                <a:cs typeface="等线"/>
                <a:sym typeface="等线"/>
              </a:defRPr>
            </a:pPr>
            <a:endParaRPr dirty="0"/>
          </a:p>
          <a:p>
            <a:pPr>
              <a:defRPr>
                <a:latin typeface="等线"/>
                <a:ea typeface="等线"/>
                <a:cs typeface="等线"/>
                <a:sym typeface="等线"/>
              </a:defRPr>
            </a:pPr>
            <a:r>
              <a:rPr dirty="0"/>
              <a:t>Clients leverage the received model to do pseudo labeling on all their unlabeled data. The data with the highest confidence are added as training samples.</a:t>
            </a:r>
          </a:p>
          <a:p>
            <a:pPr>
              <a:defRPr>
                <a:latin typeface="等线"/>
                <a:ea typeface="等线"/>
                <a:cs typeface="等线"/>
                <a:sym typeface="等线"/>
              </a:defRPr>
            </a:pPr>
            <a:endParaRPr dirty="0"/>
          </a:p>
          <a:p>
            <a:pPr>
              <a:defRPr>
                <a:latin typeface="等线"/>
                <a:ea typeface="等线"/>
                <a:cs typeface="等线"/>
                <a:sym typeface="等线"/>
              </a:defRPr>
            </a:pPr>
            <a:r>
              <a:rPr dirty="0"/>
              <a:t>In subsequent training rounds, pseudo labels are treated equally as the manually annotated labels.</a:t>
            </a:r>
          </a:p>
          <a:p>
            <a:pPr>
              <a:defRPr>
                <a:latin typeface="等线"/>
                <a:ea typeface="等线"/>
                <a:cs typeface="等线"/>
                <a:sym typeface="等线"/>
              </a:defRPr>
            </a:pPr>
            <a:r>
              <a:rPr dirty="0"/>
              <a:t>---</a:t>
            </a:r>
          </a:p>
          <a:p>
            <a:pPr>
              <a:defRPr>
                <a:latin typeface="等线"/>
                <a:ea typeface="等线"/>
                <a:cs typeface="等线"/>
                <a:sym typeface="等线"/>
              </a:defRPr>
            </a:pPr>
            <a:endParaRPr dirty="0"/>
          </a:p>
          <a:p>
            <a:pPr>
              <a:defRPr>
                <a:latin typeface="等线"/>
                <a:ea typeface="等线"/>
                <a:cs typeface="等线"/>
                <a:sym typeface="等线"/>
              </a:defRPr>
            </a:pPr>
            <a:r>
              <a:rPr dirty="0" err="1"/>
              <a:t>FedPET</a:t>
            </a:r>
            <a:r>
              <a:rPr dirty="0"/>
              <a:t> for real-world few shot text classification.</a:t>
            </a:r>
          </a:p>
          <a:p>
            <a:pPr>
              <a:defRPr>
                <a:latin typeface="等线"/>
                <a:ea typeface="等线"/>
                <a:cs typeface="等线"/>
                <a:sym typeface="等线"/>
              </a:defRPr>
            </a:pPr>
            <a:endParaRPr dirty="0"/>
          </a:p>
          <a:p>
            <a:pPr>
              <a:defRPr>
                <a:latin typeface="等线"/>
                <a:ea typeface="等线"/>
                <a:cs typeface="等线"/>
                <a:sym typeface="等线"/>
              </a:defRPr>
            </a:pPr>
            <a:r>
              <a:rPr dirty="0"/>
              <a:t>AUG-</a:t>
            </a:r>
            <a:r>
              <a:rPr dirty="0" err="1"/>
              <a:t>FedPrompt</a:t>
            </a:r>
            <a:r>
              <a:rPr dirty="0"/>
              <a:t>: Prompt-Based </a:t>
            </a:r>
            <a:r>
              <a:rPr dirty="0" err="1"/>
              <a:t>FedNLP</a:t>
            </a:r>
            <a:r>
              <a:rPr dirty="0"/>
              <a:t> together with Unlabeled Data Augmentation</a:t>
            </a:r>
          </a:p>
          <a:p>
            <a:pPr>
              <a:defRPr>
                <a:latin typeface="等线"/>
                <a:ea typeface="等线"/>
                <a:cs typeface="等线"/>
                <a:sym typeface="等线"/>
              </a:defRPr>
            </a:pPr>
            <a:endParaRPr dirty="0"/>
          </a:p>
          <a:p>
            <a:pPr>
              <a:defRPr>
                <a:latin typeface="等线"/>
                <a:ea typeface="等线"/>
                <a:cs typeface="等线"/>
                <a:sym typeface="等线"/>
              </a:defRPr>
            </a:pPr>
            <a:r>
              <a:rPr dirty="0" err="1"/>
              <a:t>把prompt</a:t>
            </a:r>
            <a:r>
              <a:rPr dirty="0"/>
              <a:t> </a:t>
            </a:r>
            <a:r>
              <a:rPr dirty="0" err="1"/>
              <a:t>和</a:t>
            </a:r>
            <a:r>
              <a:rPr dirty="0"/>
              <a:t> unlabeled data</a:t>
            </a:r>
          </a:p>
        </p:txBody>
      </p:sp>
    </p:spTree>
    <p:extLst>
      <p:ext uri="{BB962C8B-B14F-4D97-AF65-F5344CB8AC3E}">
        <p14:creationId xmlns:p14="http://schemas.microsoft.com/office/powerpoint/2010/main" val="703381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Such a </a:t>
            </a:r>
            <a:r>
              <a:rPr kumimoji="1" lang="en-US" altLang="zh-CN" dirty="0" err="1"/>
              <a:t>sophiscated</a:t>
            </a:r>
            <a:r>
              <a:rPr kumimoji="1" lang="en-US" altLang="zh-CN" dirty="0"/>
              <a:t> workflow, we will call it as Vanilla </a:t>
            </a:r>
            <a:r>
              <a:rPr kumimoji="1" lang="en-US" altLang="zh-CN" dirty="0" err="1"/>
              <a:t>FedFSL</a:t>
            </a:r>
            <a:r>
              <a:rPr kumimoji="1" lang="en-US" altLang="zh-CN" dirty="0"/>
              <a:t>, achieves satisfactory accuracy with scarce data labels; for which// both pseudo labeling and prompt learning are indispensable.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LinLibertineT"/>
              </a:rPr>
              <a:t>Now it’s happy to see the accuracy performance has a good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However, how about the system cost? Is it practical?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there is still a big step to make because we introduce too much heavy stuffs: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we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First, Self-supervised pseudo labelling will continuously do marvelous inference on all unlabeled data, that will cost a 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second, prompt leaning needs to be operated on a strong large language model to </a:t>
            </a:r>
            <a:r>
              <a:rPr kumimoji="1" lang="en-US" altLang="zh-CN" dirty="0" err="1"/>
              <a:t>fullfill</a:t>
            </a:r>
            <a:r>
              <a:rPr kumimoji="1" lang="en-US" altLang="zh-CN" dirty="0"/>
              <a:t> its potential.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Third, such a training-inference orchestration is too sophisticated, which is too hard to operate for our system,.</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6</a:t>
            </a:fld>
            <a:endParaRPr lang="en-CN"/>
          </a:p>
        </p:txBody>
      </p:sp>
    </p:spTree>
    <p:extLst>
      <p:ext uri="{BB962C8B-B14F-4D97-AF65-F5344CB8AC3E}">
        <p14:creationId xmlns:p14="http://schemas.microsoft.com/office/powerpoint/2010/main" val="139103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First is about the training, because prompt learning needs to be operated on a strong large language model to full fill its potential.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Fortunately, we have some techniques for that//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such as parameter efficient tuning// and the efficient tuning configurator// that is our first work </a:t>
            </a:r>
            <a:r>
              <a:rPr kumimoji="1" lang="en-US" altLang="zh-CN" dirty="0" err="1"/>
              <a:t>AdaFL</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But if we want to train with only few of data labels, we still have more steps to make, that is pseudo labeling.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So we conduct this follow-up work to further tackle the labeling redundancy problem and the orchestration pace between labeling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there is still a big step to make because we introduce too much heavy stuffs: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we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First, Self-supervised pseudo labelling will continuously do marvelous inference on all unlabeled data, that will cost a 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second, prompt leaning needs to be operated on a strong large language model to </a:t>
            </a:r>
            <a:r>
              <a:rPr kumimoji="1" lang="en-US" altLang="zh-CN" dirty="0" err="1"/>
              <a:t>fullfill</a:t>
            </a:r>
            <a:r>
              <a:rPr kumimoji="1" lang="en-US" altLang="zh-CN" dirty="0"/>
              <a:t> its potential.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Third, such a training-inference orchestration is too sophisticated, which is too hard to operate for our system,.</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7</a:t>
            </a:fld>
            <a:endParaRPr lang="en-CN"/>
          </a:p>
        </p:txBody>
      </p:sp>
    </p:spTree>
    <p:extLst>
      <p:ext uri="{BB962C8B-B14F-4D97-AF65-F5344CB8AC3E}">
        <p14:creationId xmlns:p14="http://schemas.microsoft.com/office/powerpoint/2010/main" val="1511254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LinLibertineT"/>
              </a:rPr>
              <a:t>First, let’s </a:t>
            </a:r>
            <a:r>
              <a:rPr lang="en-US" altLang="zh-CN" sz="1800" b="1" dirty="0">
                <a:solidFill>
                  <a:srgbClr val="000000"/>
                </a:solidFill>
                <a:effectLst/>
                <a:latin typeface="LinLibertineT"/>
              </a:rPr>
              <a:t>dive</a:t>
            </a:r>
            <a:r>
              <a:rPr lang="en-US" altLang="zh-CN" sz="1800" dirty="0">
                <a:solidFill>
                  <a:srgbClr val="000000"/>
                </a:solidFill>
                <a:effectLst/>
                <a:latin typeface="LinLibertineT"/>
              </a:rPr>
              <a:t> into how exhaustive the pseudo labeling is.</a:t>
            </a:r>
          </a:p>
          <a:p>
            <a:r>
              <a:rPr lang="en-US" altLang="zh-CN" sz="1800" dirty="0">
                <a:solidFill>
                  <a:srgbClr val="000000"/>
                </a:solidFill>
                <a:effectLst/>
                <a:latin typeface="LinLibertineT"/>
              </a:rPr>
              <a:t>A client uses the received model to do pseudo labeling on all its local data,// it might have </a:t>
            </a:r>
            <a:r>
              <a:rPr lang="en-US" altLang="zh-CN" sz="1800" b="1" dirty="0">
                <a:solidFill>
                  <a:srgbClr val="000000"/>
                </a:solidFill>
                <a:effectLst/>
                <a:latin typeface="LinLibertineT"/>
              </a:rPr>
              <a:t>hundreds</a:t>
            </a:r>
            <a:r>
              <a:rPr lang="en-US" altLang="zh-CN" sz="1800" dirty="0">
                <a:solidFill>
                  <a:srgbClr val="000000"/>
                </a:solidFill>
                <a:effectLst/>
                <a:latin typeface="LinLibertineT"/>
              </a:rPr>
              <a:t> or </a:t>
            </a:r>
            <a:r>
              <a:rPr lang="en-US" altLang="zh-CN" sz="1800" b="1" dirty="0">
                <a:solidFill>
                  <a:srgbClr val="000000"/>
                </a:solidFill>
                <a:effectLst/>
                <a:latin typeface="LinLibertineT"/>
              </a:rPr>
              <a:t>thousands </a:t>
            </a:r>
            <a:r>
              <a:rPr lang="en-US" altLang="zh-CN" sz="1800" b="0" dirty="0">
                <a:solidFill>
                  <a:srgbClr val="000000"/>
                </a:solidFill>
                <a:effectLst/>
                <a:latin typeface="LinLibertineT"/>
              </a:rPr>
              <a:t>to process</a:t>
            </a:r>
            <a:r>
              <a:rPr lang="en-US" altLang="zh-CN" sz="1800" dirty="0">
                <a:solidFill>
                  <a:srgbClr val="000000"/>
                </a:solidFill>
                <a:effectLst/>
                <a:latin typeface="LinLibertineT"/>
              </a:rPr>
              <a:t>.</a:t>
            </a:r>
          </a:p>
          <a:p>
            <a:r>
              <a:rPr lang="en-US" altLang="zh-CN" sz="4000" b="0" i="0" dirty="0">
                <a:solidFill>
                  <a:srgbClr val="374151"/>
                </a:solidFill>
                <a:effectLst/>
                <a:latin typeface="Söhne"/>
              </a:rPr>
              <a:t>Only those labels with high </a:t>
            </a:r>
            <a:r>
              <a:rPr lang="en-US" altLang="zh-CN" sz="4000" b="1" i="0" dirty="0">
                <a:effectLst/>
                <a:latin typeface="Söhne"/>
              </a:rPr>
              <a:t>confidence</a:t>
            </a:r>
            <a:r>
              <a:rPr lang="en-US" altLang="zh-CN" sz="4000" b="0" i="0" dirty="0">
                <a:solidFill>
                  <a:srgbClr val="374151"/>
                </a:solidFill>
                <a:effectLst/>
                <a:latin typeface="Söhne"/>
              </a:rPr>
              <a:t> are kept, // and the rest are considered unlabeled. // This can lead to much wasted effort.</a:t>
            </a:r>
          </a:p>
          <a:p>
            <a:endParaRPr lang="en-US" altLang="zh-CN" sz="1800" dirty="0">
              <a:solidFill>
                <a:srgbClr val="000000"/>
              </a:solidFill>
              <a:effectLst/>
              <a:latin typeface="LinLibertineT"/>
            </a:endParaRPr>
          </a:p>
          <a:p>
            <a:r>
              <a:rPr lang="en-US" altLang="zh-CN" sz="2800" b="0" i="0" dirty="0">
                <a:solidFill>
                  <a:srgbClr val="374151"/>
                </a:solidFill>
                <a:effectLst/>
                <a:latin typeface="Söhne"/>
              </a:rPr>
              <a:t>To </a:t>
            </a:r>
            <a:r>
              <a:rPr lang="en-US" altLang="zh-CN" sz="2800" b="1" i="0" dirty="0">
                <a:solidFill>
                  <a:srgbClr val="374151"/>
                </a:solidFill>
                <a:effectLst/>
                <a:latin typeface="Söhne"/>
              </a:rPr>
              <a:t>solve</a:t>
            </a:r>
            <a:r>
              <a:rPr lang="en-US" altLang="zh-CN" sz="2800" b="0" i="0" dirty="0">
                <a:solidFill>
                  <a:srgbClr val="374151"/>
                </a:solidFill>
                <a:effectLst/>
                <a:latin typeface="Söhne"/>
              </a:rPr>
              <a:t> this, we propose to filter out data </a:t>
            </a:r>
            <a:r>
              <a:rPr lang="en-US" altLang="zh-CN" sz="4000" b="0" i="0" dirty="0">
                <a:solidFill>
                  <a:srgbClr val="374151"/>
                </a:solidFill>
                <a:effectLst/>
                <a:latin typeface="Söhne"/>
              </a:rPr>
              <a:t>// that might not help in future training. // We use two measures to help with it: the </a:t>
            </a:r>
            <a:r>
              <a:rPr lang="en-US" altLang="zh-CN" sz="4000" b="1" i="0" dirty="0">
                <a:effectLst/>
                <a:latin typeface="Söhne"/>
              </a:rPr>
              <a:t>representation score</a:t>
            </a:r>
            <a:r>
              <a:rPr lang="en-US" altLang="zh-CN" sz="4000" b="0" i="0" dirty="0">
                <a:solidFill>
                  <a:srgbClr val="374151"/>
                </a:solidFill>
                <a:effectLst/>
                <a:latin typeface="Söhne"/>
              </a:rPr>
              <a:t> // and the </a:t>
            </a:r>
            <a:r>
              <a:rPr lang="en-US" altLang="zh-CN" sz="4000" b="1" i="0" dirty="0">
                <a:effectLst/>
                <a:latin typeface="Söhne"/>
              </a:rPr>
              <a:t>diversity penalty score</a:t>
            </a:r>
            <a:r>
              <a:rPr lang="en-US" altLang="zh-CN" sz="4000" b="0" i="0" dirty="0">
                <a:solidFill>
                  <a:srgbClr val="374151"/>
                </a:solidFill>
                <a:effectLst/>
                <a:latin typeface="Söhne"/>
              </a:rPr>
              <a:t>. //</a:t>
            </a:r>
          </a:p>
          <a:p>
            <a:r>
              <a:rPr lang="en-US" altLang="zh-CN" sz="2800" b="0" i="0" dirty="0">
                <a:solidFill>
                  <a:srgbClr val="374151"/>
                </a:solidFill>
                <a:effectLst/>
                <a:latin typeface="Söhne"/>
              </a:rPr>
              <a:t>By </a:t>
            </a:r>
            <a:r>
              <a:rPr lang="en-US" altLang="zh-CN" sz="2800" b="1" i="0" dirty="0">
                <a:solidFill>
                  <a:srgbClr val="374151"/>
                </a:solidFill>
                <a:effectLst/>
                <a:latin typeface="Söhne"/>
              </a:rPr>
              <a:t>focusing</a:t>
            </a:r>
            <a:r>
              <a:rPr lang="en-US" altLang="zh-CN" sz="2800" b="0" i="0" dirty="0">
                <a:solidFill>
                  <a:srgbClr val="374151"/>
                </a:solidFill>
                <a:effectLst/>
                <a:latin typeface="Söhne"/>
              </a:rPr>
              <a:t> only on promising samples, we eliminate a lot of unnecessary inferences.</a:t>
            </a:r>
            <a:endParaRPr lang="en-US" altLang="zh-CN" sz="1800" dirty="0">
              <a:solidFill>
                <a:srgbClr val="000000"/>
              </a:solidFill>
              <a:effectLst/>
              <a:latin typeface="LinLibertineT"/>
            </a:endParaRP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a:t>
            </a:r>
          </a:p>
          <a:p>
            <a:endParaRPr lang="en-US" altLang="zh-CN" sz="1800" dirty="0">
              <a:solidFill>
                <a:srgbClr val="000000"/>
              </a:solidFill>
              <a:effectLst/>
              <a:latin typeface="LinLibertineT"/>
            </a:endParaRPr>
          </a:p>
          <a:p>
            <a:endParaRPr lang="en-US" altLang="zh-CN" sz="3600" kern="1200" dirty="0">
              <a:solidFill>
                <a:srgbClr val="000000"/>
              </a:solidFill>
              <a:latin typeface="Helvetica Neue Medium" panose="02000503000000020004"/>
              <a:cs typeface="Helvetica Neue Medium" panose="02000503000000020004"/>
            </a:endParaRPr>
          </a:p>
          <a:p>
            <a:r>
              <a:rPr lang="en-US" altLang="zh-CN" sz="1800" dirty="0">
                <a:solidFill>
                  <a:srgbClr val="000000"/>
                </a:solidFill>
                <a:effectLst/>
                <a:latin typeface="LinLibertineT"/>
              </a:rPr>
              <a:t>Furthermore, the proxy model is trained offline and independent from the NLP model to be trained through </a:t>
            </a:r>
            <a:r>
              <a:rPr lang="en-US" altLang="zh-CN" sz="1800" dirty="0" err="1">
                <a:solidFill>
                  <a:srgbClr val="000000"/>
                </a:solidFill>
                <a:effectLst/>
                <a:latin typeface="LinLibertineT"/>
              </a:rPr>
              <a:t>FedFSL</a:t>
            </a:r>
            <a:r>
              <a:rPr lang="en-US" altLang="zh-CN" sz="1800" dirty="0">
                <a:solidFill>
                  <a:srgbClr val="000000"/>
                </a:solidFill>
                <a:effectLst/>
                <a:latin typeface="LinLibertineT"/>
              </a:rPr>
              <a:t>. Therefore, computing the vector representation of each data is one pass and incurs much less cost than performing inference each round.</a:t>
            </a:r>
            <a:endParaRPr lang="en-US" altLang="zh-CN" sz="4800" dirty="0"/>
          </a:p>
          <a:p>
            <a:r>
              <a:rPr lang="en-US" altLang="zh-CN" sz="1800" dirty="0">
                <a:solidFill>
                  <a:srgbClr val="000000"/>
                </a:solidFill>
                <a:effectLst/>
                <a:latin typeface="LinLibertineT"/>
                <a:ea typeface="STSong" panose="02010600040101010101" pitchFamily="2" charset="-122"/>
              </a:rPr>
              <a:t>Moreover, this cost can be </a:t>
            </a:r>
            <a:r>
              <a:rPr lang="en-US" altLang="zh-CN" sz="1800" dirty="0">
                <a:solidFill>
                  <a:srgbClr val="000000"/>
                </a:solidFill>
                <a:effectLst/>
                <a:latin typeface="LinLibertineT"/>
              </a:rPr>
              <a:t>further amortized across multiple </a:t>
            </a:r>
            <a:r>
              <a:rPr lang="en-US" altLang="zh-CN" sz="1800" dirty="0" err="1">
                <a:solidFill>
                  <a:srgbClr val="000000"/>
                </a:solidFill>
                <a:effectLst/>
                <a:latin typeface="LinLibertineT"/>
              </a:rPr>
              <a:t>FedFSL</a:t>
            </a:r>
            <a:r>
              <a:rPr lang="en-US" altLang="zh-CN" sz="1800" dirty="0">
                <a:solidFill>
                  <a:srgbClr val="000000"/>
                </a:solidFill>
                <a:effectLst/>
                <a:latin typeface="LinLibertineT"/>
              </a:rPr>
              <a:t> tasks since they share the same representative vectors.</a:t>
            </a:r>
            <a:endParaRPr lang="en-US" altLang="zh-CN" sz="4800" dirty="0"/>
          </a:p>
          <a:p>
            <a:endParaRPr lang="en-US" altLang="zh-CN" sz="3600" kern="1200" dirty="0">
              <a:solidFill>
                <a:srgbClr val="000000"/>
              </a:solidFill>
              <a:latin typeface="Helvetica Neue Medium" panose="02000503000000020004"/>
              <a:cs typeface="Helvetica Neue Medium" panose="02000503000000020004"/>
            </a:endParaRPr>
          </a:p>
          <a:p>
            <a:r>
              <a:rPr lang="en-US" altLang="zh-CN" sz="1800" dirty="0">
                <a:solidFill>
                  <a:srgbClr val="000000"/>
                </a:solidFill>
                <a:effectLst/>
                <a:latin typeface="LinLibertineT"/>
                <a:ea typeface="STSong" panose="02010600040101010101" pitchFamily="2" charset="-122"/>
              </a:rPr>
              <a:t>For </a:t>
            </a:r>
            <a:r>
              <a:rPr lang="en-US" altLang="zh-CN" sz="1800" dirty="0">
                <a:solidFill>
                  <a:srgbClr val="000000"/>
                </a:solidFill>
                <a:effectLst/>
                <a:latin typeface="LinLibertineT"/>
              </a:rPr>
              <a:t>example, when computing the vector representation of YELP</a:t>
            </a:r>
            <a:r>
              <a:rPr lang="en-US" altLang="zh-CN" sz="4800" dirty="0">
                <a:solidFill>
                  <a:schemeClr val="tx1"/>
                </a:solidFill>
                <a:effectLst/>
                <a:latin typeface="+mn-lt"/>
              </a:rPr>
              <a:t>-</a:t>
            </a:r>
            <a:r>
              <a:rPr lang="en-US" altLang="zh-CN" sz="1800" dirty="0">
                <a:solidFill>
                  <a:srgbClr val="000000"/>
                </a:solidFill>
                <a:effectLst/>
                <a:latin typeface="LinLibertineT"/>
              </a:rPr>
              <a:t>F [108], it incurs only an additional 8.4% time cost compared to the </a:t>
            </a:r>
            <a:r>
              <a:rPr lang="en-US" altLang="zh-CN" sz="1800" dirty="0" err="1">
                <a:solidFill>
                  <a:srgbClr val="000000"/>
                </a:solidFill>
                <a:effectLst/>
                <a:latin typeface="LinLibertineT"/>
              </a:rPr>
              <a:t>FedFSL</a:t>
            </a:r>
            <a:r>
              <a:rPr lang="en-US" altLang="zh-CN" sz="1800" dirty="0">
                <a:solidFill>
                  <a:srgbClr val="000000"/>
                </a:solidFill>
                <a:effectLst/>
                <a:latin typeface="LinLibertineT"/>
              </a:rPr>
              <a:t> training process.</a:t>
            </a:r>
          </a:p>
          <a:p>
            <a:endParaRPr lang="en-US" altLang="zh-CN" sz="4800" dirty="0"/>
          </a:p>
          <a:p>
            <a:endParaRPr lang="zh-CN" altLang="en-US" sz="3600" kern="1200" dirty="0">
              <a:solidFill>
                <a:srgbClr val="000000"/>
              </a:solidFill>
              <a:latin typeface="Helvetica Neue Medium" panose="02000503000000020004"/>
              <a:cs typeface="Helvetica Neue Medium" panose="02000503000000020004"/>
            </a:endParaRPr>
          </a:p>
        </p:txBody>
      </p:sp>
      <p:sp>
        <p:nvSpPr>
          <p:cNvPr id="4" name="灯片编号占位符 3"/>
          <p:cNvSpPr>
            <a:spLocks noGrp="1"/>
          </p:cNvSpPr>
          <p:nvPr>
            <p:ph type="sldNum" sz="quarter" idx="5"/>
          </p:nvPr>
        </p:nvSpPr>
        <p:spPr/>
        <p:txBody>
          <a:bodyPr/>
          <a:lstStyle/>
          <a:p>
            <a:fld id="{475DA564-4630-D440-A400-EFFEE6CFCDC6}" type="slidenum">
              <a:rPr lang="en-CN" smtClean="0"/>
              <a:t>8</a:t>
            </a:fld>
            <a:endParaRPr lang="en-CN"/>
          </a:p>
        </p:txBody>
      </p:sp>
    </p:spTree>
    <p:extLst>
      <p:ext uri="{BB962C8B-B14F-4D97-AF65-F5344CB8AC3E}">
        <p14:creationId xmlns:p14="http://schemas.microsoft.com/office/powerpoint/2010/main" val="388361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B43C85-4B5E-B54A-8DB1-99E1F94D328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CN"/>
          </a:p>
        </p:txBody>
      </p:sp>
      <p:sp>
        <p:nvSpPr>
          <p:cNvPr id="7" name="Subtitle 2">
            <a:extLst>
              <a:ext uri="{FF2B5EF4-FFF2-40B4-BE49-F238E27FC236}">
                <a16:creationId xmlns:a16="http://schemas.microsoft.com/office/drawing/2014/main" id="{823F7581-354D-734D-9B75-E42AC2FA0A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CN"/>
          </a:p>
        </p:txBody>
      </p:sp>
      <p:sp>
        <p:nvSpPr>
          <p:cNvPr id="10" name="灯片编号占位符 5">
            <a:extLst>
              <a:ext uri="{FF2B5EF4-FFF2-40B4-BE49-F238E27FC236}">
                <a16:creationId xmlns:a16="http://schemas.microsoft.com/office/drawing/2014/main" id="{AAA8EF2A-4B91-224A-97D4-B83D43053F4E}"/>
              </a:ext>
            </a:extLst>
          </p:cNvPr>
          <p:cNvSpPr>
            <a:spLocks noGrp="1"/>
          </p:cNvSpPr>
          <p:nvPr>
            <p:ph type="sldNum" sz="quarter" idx="4"/>
          </p:nvPr>
        </p:nvSpPr>
        <p:spPr>
          <a:xfrm>
            <a:off x="11494093" y="6422511"/>
            <a:ext cx="613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9FE11B73-A815-BF4E-9B20-19D14749F6B9}" type="slidenum">
              <a:rPr kumimoji="1" lang="zh-CN" altLang="en-US" smtClean="0"/>
              <a:pPr/>
              <a:t>‹#›</a:t>
            </a:fld>
            <a:r>
              <a:rPr kumimoji="1" lang="en-US" altLang="zh-CN" dirty="0"/>
              <a:t>/16</a:t>
            </a:r>
            <a:endParaRPr kumimoji="1" lang="zh-CN" altLang="en-US" dirty="0"/>
          </a:p>
        </p:txBody>
      </p:sp>
    </p:spTree>
    <p:extLst>
      <p:ext uri="{BB962C8B-B14F-4D97-AF65-F5344CB8AC3E}">
        <p14:creationId xmlns:p14="http://schemas.microsoft.com/office/powerpoint/2010/main" val="402886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93E69CE-D9DA-A442-89AC-FF1F31BDD59A}"/>
              </a:ext>
            </a:extLst>
          </p:cNvPr>
          <p:cNvSpPr>
            <a:spLocks noGrp="1"/>
          </p:cNvSpPr>
          <p:nvPr>
            <p:ph type="title"/>
          </p:nvPr>
        </p:nvSpPr>
        <p:spPr>
          <a:xfrm>
            <a:off x="838200" y="252926"/>
            <a:ext cx="10515600" cy="756837"/>
          </a:xfrm>
        </p:spPr>
        <p:txBody>
          <a:bodyPr/>
          <a:lstStyle>
            <a:lvl1pPr algn="ctr">
              <a:defRPr b="1" i="0">
                <a:latin typeface="+mj-lt"/>
                <a:ea typeface="SimHei" panose="02010609060101010101" pitchFamily="49" charset="-122"/>
                <a:cs typeface="Arial Black" panose="020B0604020202020204" pitchFamily="34" charset="0"/>
              </a:defRPr>
            </a:lvl1pPr>
          </a:lstStyle>
          <a:p>
            <a:r>
              <a:rPr lang="zh-CN" altLang="en-US" dirty="0"/>
              <a:t>单击此处编辑母版标题样式</a:t>
            </a:r>
            <a:endParaRPr lang="en-CN" dirty="0"/>
          </a:p>
        </p:txBody>
      </p:sp>
      <p:sp>
        <p:nvSpPr>
          <p:cNvPr id="14" name="Content Placeholder 2">
            <a:extLst>
              <a:ext uri="{FF2B5EF4-FFF2-40B4-BE49-F238E27FC236}">
                <a16:creationId xmlns:a16="http://schemas.microsoft.com/office/drawing/2014/main" id="{D1F7ACD1-ABAD-3443-B6E5-EE4DC2084341}"/>
              </a:ext>
            </a:extLst>
          </p:cNvPr>
          <p:cNvSpPr>
            <a:spLocks noGrp="1"/>
          </p:cNvSpPr>
          <p:nvPr>
            <p:ph idx="1"/>
          </p:nvPr>
        </p:nvSpPr>
        <p:spPr>
          <a:xfrm>
            <a:off x="838200" y="1323918"/>
            <a:ext cx="10515600" cy="4853046"/>
          </a:xfrm>
        </p:spPr>
        <p:txBody>
          <a:bodyPr/>
          <a:lstStyle>
            <a:lvl1pPr>
              <a:defRPr>
                <a:latin typeface="+mn-lt"/>
                <a:cs typeface="Arial" panose="020B0604020202020204" pitchFamily="34" charset="0"/>
              </a:defRPr>
            </a:lvl1pPr>
            <a:lvl2pPr>
              <a:defRPr>
                <a:latin typeface="+mn-lt"/>
                <a:cs typeface="Arial" panose="020B0604020202020204" pitchFamily="34" charset="0"/>
              </a:defRPr>
            </a:lvl2pPr>
            <a:lvl3pPr>
              <a:defRPr>
                <a:latin typeface="+mn-lt"/>
                <a:cs typeface="Arial" panose="020B0604020202020204" pitchFamily="34" charset="0"/>
              </a:defRPr>
            </a:lvl3pPr>
            <a:lvl4pPr>
              <a:defRPr>
                <a:latin typeface="+mn-lt"/>
                <a:cs typeface="Arial" panose="020B0604020202020204" pitchFamily="34" charset="0"/>
              </a:defRPr>
            </a:lvl4pPr>
            <a:lvl5pPr>
              <a:defRPr>
                <a:latin typeface="+mn-lt"/>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dirty="0"/>
          </a:p>
        </p:txBody>
      </p:sp>
      <p:sp>
        <p:nvSpPr>
          <p:cNvPr id="5" name="灯片编号占位符 5">
            <a:extLst>
              <a:ext uri="{FF2B5EF4-FFF2-40B4-BE49-F238E27FC236}">
                <a16:creationId xmlns:a16="http://schemas.microsoft.com/office/drawing/2014/main" id="{043B9933-7F55-2440-95AC-DAC1B33B7564}"/>
              </a:ext>
            </a:extLst>
          </p:cNvPr>
          <p:cNvSpPr>
            <a:spLocks noGrp="1"/>
          </p:cNvSpPr>
          <p:nvPr>
            <p:ph type="sldNum" sz="quarter" idx="4"/>
          </p:nvPr>
        </p:nvSpPr>
        <p:spPr>
          <a:xfrm>
            <a:off x="11494093" y="6422511"/>
            <a:ext cx="613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9FE11B73-A815-BF4E-9B20-19D14749F6B9}" type="slidenum">
              <a:rPr kumimoji="1" lang="zh-CN" altLang="en-US" smtClean="0"/>
              <a:pPr/>
              <a:t>‹#›</a:t>
            </a:fld>
            <a:r>
              <a:rPr kumimoji="1" lang="en-US" altLang="zh-CN" dirty="0"/>
              <a:t>/16</a:t>
            </a:r>
            <a:endParaRPr kumimoji="1" lang="zh-CN" altLang="en-US" dirty="0"/>
          </a:p>
        </p:txBody>
      </p:sp>
    </p:spTree>
    <p:extLst>
      <p:ext uri="{BB962C8B-B14F-4D97-AF65-F5344CB8AC3E}">
        <p14:creationId xmlns:p14="http://schemas.microsoft.com/office/powerpoint/2010/main" val="1661775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6696E2B-8596-A24C-961B-4555ECFABA55}"/>
              </a:ext>
            </a:extLst>
          </p:cNvPr>
          <p:cNvSpPr>
            <a:spLocks noGrp="1"/>
          </p:cNvSpPr>
          <p:nvPr>
            <p:ph type="title"/>
          </p:nvPr>
        </p:nvSpPr>
        <p:spPr>
          <a:xfrm>
            <a:off x="925286" y="1564753"/>
            <a:ext cx="10515600" cy="3728494"/>
          </a:xfrm>
        </p:spPr>
        <p:txBody>
          <a:bodyPr/>
          <a:lstStyle>
            <a:lvl1pPr algn="ctr">
              <a:defRPr/>
            </a:lvl1pPr>
          </a:lstStyle>
          <a:p>
            <a:r>
              <a:rPr kumimoji="1" lang="zh-CN" altLang="en-US" dirty="0"/>
              <a:t>单击此处编辑母版标题样式</a:t>
            </a:r>
          </a:p>
        </p:txBody>
      </p:sp>
      <p:sp>
        <p:nvSpPr>
          <p:cNvPr id="7" name="灯片编号占位符 5">
            <a:extLst>
              <a:ext uri="{FF2B5EF4-FFF2-40B4-BE49-F238E27FC236}">
                <a16:creationId xmlns:a16="http://schemas.microsoft.com/office/drawing/2014/main" id="{4CCE7C39-9DA4-5846-B692-BDC56C29C915}"/>
              </a:ext>
            </a:extLst>
          </p:cNvPr>
          <p:cNvSpPr>
            <a:spLocks noGrp="1"/>
          </p:cNvSpPr>
          <p:nvPr>
            <p:ph type="sldNum" sz="quarter" idx="4"/>
          </p:nvPr>
        </p:nvSpPr>
        <p:spPr>
          <a:xfrm>
            <a:off x="11494093" y="6422511"/>
            <a:ext cx="613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9FE11B73-A815-BF4E-9B20-19D14749F6B9}" type="slidenum">
              <a:rPr kumimoji="1" lang="zh-CN" altLang="en-US" smtClean="0"/>
              <a:pPr/>
              <a:t>‹#›</a:t>
            </a:fld>
            <a:r>
              <a:rPr kumimoji="1" lang="en-US" altLang="zh-CN" dirty="0"/>
              <a:t>/16</a:t>
            </a:r>
            <a:endParaRPr kumimoji="1" lang="zh-CN" altLang="en-US" dirty="0"/>
          </a:p>
        </p:txBody>
      </p:sp>
    </p:spTree>
    <p:extLst>
      <p:ext uri="{BB962C8B-B14F-4D97-AF65-F5344CB8AC3E}">
        <p14:creationId xmlns:p14="http://schemas.microsoft.com/office/powerpoint/2010/main" val="1469956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7B13A-5EE4-7D48-BFF4-D3E7AEBEED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CN"/>
          </a:p>
        </p:txBody>
      </p:sp>
      <p:sp>
        <p:nvSpPr>
          <p:cNvPr id="3" name="Text Placeholder 2">
            <a:extLst>
              <a:ext uri="{FF2B5EF4-FFF2-40B4-BE49-F238E27FC236}">
                <a16:creationId xmlns:a16="http://schemas.microsoft.com/office/drawing/2014/main" id="{AE3B23D9-5D4C-3C41-A927-3C6C12CE40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a:p>
        </p:txBody>
      </p:sp>
      <p:sp>
        <p:nvSpPr>
          <p:cNvPr id="6" name="Slide Number Placeholder 5">
            <a:extLst>
              <a:ext uri="{FF2B5EF4-FFF2-40B4-BE49-F238E27FC236}">
                <a16:creationId xmlns:a16="http://schemas.microsoft.com/office/drawing/2014/main" id="{2F89A07E-D399-F349-9966-C6D9C8E3AB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319B2D-2C16-784F-8B60-0173ACC6EB4B}" type="slidenum">
              <a:rPr lang="en-CN" smtClean="0"/>
              <a:t>‹#›</a:t>
            </a:fld>
            <a:endParaRPr lang="en-CN"/>
          </a:p>
        </p:txBody>
      </p:sp>
    </p:spTree>
    <p:extLst>
      <p:ext uri="{BB962C8B-B14F-4D97-AF65-F5344CB8AC3E}">
        <p14:creationId xmlns:p14="http://schemas.microsoft.com/office/powerpoint/2010/main" val="2691691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0.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8.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55.jpg"/><Relationship Id="rId13" Type="http://schemas.openxmlformats.org/officeDocument/2006/relationships/image" Target="../media/image60.jpg"/><Relationship Id="rId3" Type="http://schemas.openxmlformats.org/officeDocument/2006/relationships/image" Target="../media/image50.png"/><Relationship Id="rId7" Type="http://schemas.openxmlformats.org/officeDocument/2006/relationships/image" Target="../media/image54.jpeg"/><Relationship Id="rId12"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jpg"/><Relationship Id="rId11" Type="http://schemas.openxmlformats.org/officeDocument/2006/relationships/image" Target="../media/image58.jpeg"/><Relationship Id="rId5" Type="http://schemas.openxmlformats.org/officeDocument/2006/relationships/image" Target="../media/image52.pn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2.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62.emf"/><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notesSlide" Target="../notesSlides/notesSlide21.xml"/><Relationship Id="rId7" Type="http://schemas.openxmlformats.org/officeDocument/2006/relationships/image" Target="../media/image65.emf"/><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64.emf"/><Relationship Id="rId5" Type="http://schemas.openxmlformats.org/officeDocument/2006/relationships/image" Target="../media/image28.emf"/><Relationship Id="rId4" Type="http://schemas.openxmlformats.org/officeDocument/2006/relationships/image" Target="../media/image63.emf"/><Relationship Id="rId9" Type="http://schemas.openxmlformats.org/officeDocument/2006/relationships/image" Target="../media/image6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1.pn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Layout" Target="../slideLayouts/slideLayout2.xml"/><Relationship Id="rId16" Type="http://schemas.openxmlformats.org/officeDocument/2006/relationships/image" Target="../media/image24.png"/><Relationship Id="rId1" Type="http://schemas.openxmlformats.org/officeDocument/2006/relationships/tags" Target="../tags/tag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73252B-0CB3-ED4F-9234-EA898DF22274}"/>
              </a:ext>
            </a:extLst>
          </p:cNvPr>
          <p:cNvSpPr>
            <a:spLocks noGrp="1"/>
          </p:cNvSpPr>
          <p:nvPr>
            <p:ph type="ctrTitle"/>
          </p:nvPr>
        </p:nvSpPr>
        <p:spPr>
          <a:xfrm>
            <a:off x="1135951" y="1755833"/>
            <a:ext cx="9920095" cy="2049299"/>
          </a:xfrm>
        </p:spPr>
        <p:txBody>
          <a:bodyPr>
            <a:normAutofit fontScale="90000"/>
          </a:bodyPr>
          <a:lstStyle/>
          <a:p>
            <a:r>
              <a:rPr lang="en-US" altLang="zh-CN" sz="7200" b="1" dirty="0"/>
              <a:t>Federated Few-shot Learning</a:t>
            </a:r>
            <a:br>
              <a:rPr lang="en-US" altLang="zh-CN" sz="7200" b="1" dirty="0"/>
            </a:br>
            <a:r>
              <a:rPr lang="en-US" altLang="zh-CN" sz="7200" b="1" dirty="0"/>
              <a:t>for Mobile NLP</a:t>
            </a:r>
            <a:endParaRPr lang="zh-CN" altLang="en-US" sz="7200" b="1" dirty="0"/>
          </a:p>
        </p:txBody>
      </p:sp>
      <p:sp>
        <p:nvSpPr>
          <p:cNvPr id="8" name="副标题 7">
            <a:extLst>
              <a:ext uri="{FF2B5EF4-FFF2-40B4-BE49-F238E27FC236}">
                <a16:creationId xmlns:a16="http://schemas.microsoft.com/office/drawing/2014/main" id="{B0985B0B-C167-1F46-917B-0BB819D22FE2}"/>
              </a:ext>
            </a:extLst>
          </p:cNvPr>
          <p:cNvSpPr>
            <a:spLocks noGrp="1"/>
          </p:cNvSpPr>
          <p:nvPr>
            <p:ph type="subTitle" idx="4294967295"/>
          </p:nvPr>
        </p:nvSpPr>
        <p:spPr>
          <a:xfrm>
            <a:off x="1909229" y="4040881"/>
            <a:ext cx="8373538" cy="450054"/>
          </a:xfrm>
        </p:spPr>
        <p:txBody>
          <a:bodyPr>
            <a:normAutofit/>
          </a:bodyPr>
          <a:lstStyle/>
          <a:p>
            <a:pPr marL="0" indent="0">
              <a:buNone/>
            </a:pPr>
            <a:r>
              <a:rPr lang="en-US" altLang="zh-CN" sz="2000" b="1" u="sng" dirty="0" err="1">
                <a:solidFill>
                  <a:srgbClr val="C00000"/>
                </a:solidFill>
              </a:rPr>
              <a:t>Dongqi</a:t>
            </a:r>
            <a:r>
              <a:rPr lang="en-US" altLang="zh-CN" sz="2000" b="1" u="sng" dirty="0">
                <a:solidFill>
                  <a:srgbClr val="C00000"/>
                </a:solidFill>
              </a:rPr>
              <a:t> Cai</a:t>
            </a:r>
            <a:r>
              <a:rPr lang="en-US" altLang="zh-CN" sz="2000" b="1" u="sng" baseline="30000" dirty="0">
                <a:solidFill>
                  <a:srgbClr val="C00000"/>
                </a:solidFill>
              </a:rPr>
              <a:t>1</a:t>
            </a:r>
            <a:r>
              <a:rPr lang="en-US" altLang="zh-CN" sz="2000" dirty="0"/>
              <a:t>, </a:t>
            </a:r>
            <a:r>
              <a:rPr lang="en-US" altLang="zh-CN" sz="2000" dirty="0" err="1"/>
              <a:t>Shangguang</a:t>
            </a:r>
            <a:r>
              <a:rPr lang="en-US" altLang="zh-CN" sz="2000" dirty="0"/>
              <a:t> Wang</a:t>
            </a:r>
            <a:r>
              <a:rPr lang="en-US" altLang="zh-CN" sz="2000" baseline="30000" dirty="0"/>
              <a:t>1</a:t>
            </a:r>
            <a:r>
              <a:rPr lang="en-US" altLang="zh-CN" sz="2000" dirty="0"/>
              <a:t>, </a:t>
            </a:r>
            <a:r>
              <a:rPr lang="en-US" altLang="zh-CN" sz="2000" dirty="0" err="1"/>
              <a:t>Yaozong</a:t>
            </a:r>
            <a:r>
              <a:rPr lang="en-US" altLang="zh-CN" sz="2000" dirty="0"/>
              <a:t> Wu</a:t>
            </a:r>
            <a:r>
              <a:rPr lang="en-US" altLang="zh-CN" sz="2000" baseline="30000" dirty="0"/>
              <a:t>1</a:t>
            </a:r>
            <a:r>
              <a:rPr lang="en-US" altLang="zh-CN" sz="2000" dirty="0"/>
              <a:t>, Felix </a:t>
            </a:r>
            <a:r>
              <a:rPr lang="en-US" altLang="zh-CN" sz="2000" dirty="0" err="1"/>
              <a:t>Xiaozhu</a:t>
            </a:r>
            <a:r>
              <a:rPr lang="en-US" altLang="zh-CN" sz="2000" dirty="0"/>
              <a:t> Lin</a:t>
            </a:r>
            <a:r>
              <a:rPr lang="en-US" altLang="zh-CN" sz="2000" baseline="30000" dirty="0"/>
              <a:t>2</a:t>
            </a:r>
            <a:r>
              <a:rPr lang="en-US" altLang="zh-CN" sz="2000" dirty="0"/>
              <a:t>, </a:t>
            </a:r>
            <a:r>
              <a:rPr lang="en-US" altLang="zh-CN" sz="2000" dirty="0" err="1"/>
              <a:t>Mengwei</a:t>
            </a:r>
            <a:r>
              <a:rPr lang="en-US" altLang="zh-CN" sz="2000" dirty="0"/>
              <a:t> Xu</a:t>
            </a:r>
            <a:r>
              <a:rPr lang="en-US" altLang="zh-CN" sz="2000" baseline="30000" dirty="0"/>
              <a:t>1</a:t>
            </a:r>
          </a:p>
        </p:txBody>
      </p:sp>
      <p:pic>
        <p:nvPicPr>
          <p:cNvPr id="9" name="图片 8">
            <a:extLst>
              <a:ext uri="{FF2B5EF4-FFF2-40B4-BE49-F238E27FC236}">
                <a16:creationId xmlns:a16="http://schemas.microsoft.com/office/drawing/2014/main" id="{E9962102-F136-724D-B922-6AF34A4A7A38}"/>
              </a:ext>
            </a:extLst>
          </p:cNvPr>
          <p:cNvPicPr>
            <a:picLocks noChangeAspect="1"/>
          </p:cNvPicPr>
          <p:nvPr/>
        </p:nvPicPr>
        <p:blipFill>
          <a:blip r:embed="rId3"/>
          <a:stretch>
            <a:fillRect/>
          </a:stretch>
        </p:blipFill>
        <p:spPr>
          <a:xfrm>
            <a:off x="8900738" y="4584762"/>
            <a:ext cx="2005319" cy="2005319"/>
          </a:xfrm>
          <a:prstGeom prst="rect">
            <a:avLst/>
          </a:prstGeom>
        </p:spPr>
      </p:pic>
      <p:pic>
        <p:nvPicPr>
          <p:cNvPr id="10" name="图片 9">
            <a:extLst>
              <a:ext uri="{FF2B5EF4-FFF2-40B4-BE49-F238E27FC236}">
                <a16:creationId xmlns:a16="http://schemas.microsoft.com/office/drawing/2014/main" id="{4E4A3977-29F2-C145-B44B-E4346C604BE6}"/>
              </a:ext>
            </a:extLst>
          </p:cNvPr>
          <p:cNvPicPr>
            <a:picLocks noChangeAspect="1"/>
          </p:cNvPicPr>
          <p:nvPr/>
        </p:nvPicPr>
        <p:blipFill rotWithShape="1">
          <a:blip r:embed="rId4"/>
          <a:srcRect l="2835" t="22555" r="70668" b="28283"/>
          <a:stretch/>
        </p:blipFill>
        <p:spPr>
          <a:xfrm>
            <a:off x="1334746" y="4554110"/>
            <a:ext cx="2144358" cy="1989278"/>
          </a:xfrm>
          <a:prstGeom prst="rect">
            <a:avLst/>
          </a:prstGeom>
        </p:spPr>
      </p:pic>
      <p:grpSp>
        <p:nvGrpSpPr>
          <p:cNvPr id="29" name="组合 28">
            <a:extLst>
              <a:ext uri="{FF2B5EF4-FFF2-40B4-BE49-F238E27FC236}">
                <a16:creationId xmlns:a16="http://schemas.microsoft.com/office/drawing/2014/main" id="{F10346D3-E400-F648-A33A-46432AD3F546}"/>
              </a:ext>
            </a:extLst>
          </p:cNvPr>
          <p:cNvGrpSpPr/>
          <p:nvPr/>
        </p:nvGrpSpPr>
        <p:grpSpPr>
          <a:xfrm>
            <a:off x="4226872" y="56326"/>
            <a:ext cx="3738255" cy="1437976"/>
            <a:chOff x="8435787" y="194174"/>
            <a:chExt cx="3935507" cy="1513852"/>
          </a:xfrm>
        </p:grpSpPr>
        <p:sp>
          <p:nvSpPr>
            <p:cNvPr id="15" name="文本框 14">
              <a:extLst>
                <a:ext uri="{FF2B5EF4-FFF2-40B4-BE49-F238E27FC236}">
                  <a16:creationId xmlns:a16="http://schemas.microsoft.com/office/drawing/2014/main" id="{A3C403D4-9D1E-8247-A64F-77F67BF8C3E0}"/>
                </a:ext>
              </a:extLst>
            </p:cNvPr>
            <p:cNvSpPr txBox="1"/>
            <p:nvPr/>
          </p:nvSpPr>
          <p:spPr>
            <a:xfrm>
              <a:off x="8435787" y="1123251"/>
              <a:ext cx="3935507" cy="584775"/>
            </a:xfrm>
            <a:prstGeom prst="rect">
              <a:avLst/>
            </a:prstGeom>
            <a:noFill/>
          </p:spPr>
          <p:txBody>
            <a:bodyPr wrap="square">
              <a:spAutoFit/>
            </a:bodyPr>
            <a:lstStyle/>
            <a:p>
              <a:pPr algn="ctr"/>
              <a:r>
                <a:rPr lang="en-US" altLang="zh-CN" sz="1600" b="1" i="0" dirty="0">
                  <a:solidFill>
                    <a:schemeClr val="bg2">
                      <a:lumMod val="50000"/>
                    </a:schemeClr>
                  </a:solidFill>
                  <a:effectLst/>
                </a:rPr>
                <a:t>The 29th Annual International Conference On</a:t>
              </a:r>
              <a:r>
                <a:rPr lang="zh-CN" altLang="en-US" sz="1600" b="1" i="0" dirty="0">
                  <a:solidFill>
                    <a:schemeClr val="bg2">
                      <a:lumMod val="50000"/>
                    </a:schemeClr>
                  </a:solidFill>
                  <a:effectLst/>
                </a:rPr>
                <a:t> </a:t>
              </a:r>
              <a:r>
                <a:rPr lang="en-US" altLang="zh-CN" sz="1600" b="1" i="0" dirty="0">
                  <a:solidFill>
                    <a:schemeClr val="bg2">
                      <a:lumMod val="50000"/>
                    </a:schemeClr>
                  </a:solidFill>
                  <a:effectLst/>
                </a:rPr>
                <a:t>Mobile Computing And Networking</a:t>
              </a:r>
              <a:endParaRPr lang="zh-CN" altLang="en-US" sz="1600" dirty="0">
                <a:solidFill>
                  <a:schemeClr val="bg2">
                    <a:lumMod val="50000"/>
                  </a:schemeClr>
                </a:solidFill>
              </a:endParaRPr>
            </a:p>
          </p:txBody>
        </p:sp>
        <p:grpSp>
          <p:nvGrpSpPr>
            <p:cNvPr id="18" name="组合 17">
              <a:extLst>
                <a:ext uri="{FF2B5EF4-FFF2-40B4-BE49-F238E27FC236}">
                  <a16:creationId xmlns:a16="http://schemas.microsoft.com/office/drawing/2014/main" id="{F910BF31-10A4-754F-8312-E25B17D529B7}"/>
                </a:ext>
              </a:extLst>
            </p:cNvPr>
            <p:cNvGrpSpPr/>
            <p:nvPr/>
          </p:nvGrpSpPr>
          <p:grpSpPr>
            <a:xfrm>
              <a:off x="9492789" y="194174"/>
              <a:ext cx="1874509" cy="937255"/>
              <a:chOff x="5503782" y="21557"/>
              <a:chExt cx="1874509" cy="937255"/>
            </a:xfrm>
          </p:grpSpPr>
          <p:pic>
            <p:nvPicPr>
              <p:cNvPr id="3" name="图片 2">
                <a:extLst>
                  <a:ext uri="{FF2B5EF4-FFF2-40B4-BE49-F238E27FC236}">
                    <a16:creationId xmlns:a16="http://schemas.microsoft.com/office/drawing/2014/main" id="{DD15E88D-9AAB-1341-9E6F-8DCB0F3DF886}"/>
                  </a:ext>
                </a:extLst>
              </p:cNvPr>
              <p:cNvPicPr>
                <a:picLocks noChangeAspect="1"/>
              </p:cNvPicPr>
              <p:nvPr/>
            </p:nvPicPr>
            <p:blipFill>
              <a:blip r:embed="rId5"/>
              <a:stretch>
                <a:fillRect/>
              </a:stretch>
            </p:blipFill>
            <p:spPr>
              <a:xfrm>
                <a:off x="5503782" y="21557"/>
                <a:ext cx="937254" cy="937254"/>
              </a:xfrm>
              <a:prstGeom prst="rect">
                <a:avLst/>
              </a:prstGeom>
            </p:spPr>
          </p:pic>
          <p:pic>
            <p:nvPicPr>
              <p:cNvPr id="17" name="图片 16">
                <a:extLst>
                  <a:ext uri="{FF2B5EF4-FFF2-40B4-BE49-F238E27FC236}">
                    <a16:creationId xmlns:a16="http://schemas.microsoft.com/office/drawing/2014/main" id="{04142C9B-9B63-C642-8BBB-7E6443665EE2}"/>
                  </a:ext>
                </a:extLst>
              </p:cNvPr>
              <p:cNvPicPr>
                <a:picLocks noChangeAspect="1"/>
              </p:cNvPicPr>
              <p:nvPr/>
            </p:nvPicPr>
            <p:blipFill>
              <a:blip r:embed="rId6"/>
              <a:stretch>
                <a:fillRect/>
              </a:stretch>
            </p:blipFill>
            <p:spPr>
              <a:xfrm>
                <a:off x="6441036" y="21557"/>
                <a:ext cx="937255" cy="937255"/>
              </a:xfrm>
              <a:prstGeom prst="rect">
                <a:avLst/>
              </a:prstGeom>
            </p:spPr>
          </p:pic>
        </p:grpSp>
      </p:grpSp>
      <p:pic>
        <p:nvPicPr>
          <p:cNvPr id="20" name="图片 19">
            <a:extLst>
              <a:ext uri="{FF2B5EF4-FFF2-40B4-BE49-F238E27FC236}">
                <a16:creationId xmlns:a16="http://schemas.microsoft.com/office/drawing/2014/main" id="{A5B89DFC-3B8D-EF4D-8DB5-B5CC7500261B}"/>
              </a:ext>
            </a:extLst>
          </p:cNvPr>
          <p:cNvPicPr>
            <a:picLocks noChangeAspect="1"/>
          </p:cNvPicPr>
          <p:nvPr/>
        </p:nvPicPr>
        <p:blipFill>
          <a:blip r:embed="rId7"/>
          <a:stretch>
            <a:fillRect/>
          </a:stretch>
        </p:blipFill>
        <p:spPr>
          <a:xfrm>
            <a:off x="8900738" y="2801678"/>
            <a:ext cx="981502" cy="976079"/>
          </a:xfrm>
          <a:prstGeom prst="rect">
            <a:avLst/>
          </a:prstGeom>
        </p:spPr>
      </p:pic>
      <p:sp>
        <p:nvSpPr>
          <p:cNvPr id="33" name="文本框 32">
            <a:extLst>
              <a:ext uri="{FF2B5EF4-FFF2-40B4-BE49-F238E27FC236}">
                <a16:creationId xmlns:a16="http://schemas.microsoft.com/office/drawing/2014/main" id="{55B55C38-5D5A-BD43-8747-84731D51EFA9}"/>
              </a:ext>
            </a:extLst>
          </p:cNvPr>
          <p:cNvSpPr txBox="1"/>
          <p:nvPr/>
        </p:nvSpPr>
        <p:spPr>
          <a:xfrm>
            <a:off x="3151550" y="5222693"/>
            <a:ext cx="6096000" cy="707886"/>
          </a:xfrm>
          <a:prstGeom prst="rect">
            <a:avLst/>
          </a:prstGeom>
          <a:noFill/>
        </p:spPr>
        <p:txBody>
          <a:bodyPr wrap="square">
            <a:spAutoFit/>
          </a:bodyPr>
          <a:lstStyle/>
          <a:p>
            <a:pPr algn="ctr"/>
            <a:r>
              <a:rPr lang="en-US" altLang="zh-CN" sz="2000" dirty="0"/>
              <a:t>1 </a:t>
            </a:r>
            <a:r>
              <a:rPr lang="en-US" altLang="zh-CN" sz="2000" dirty="0" err="1"/>
              <a:t>Beiyou</a:t>
            </a:r>
            <a:r>
              <a:rPr lang="en-US" altLang="zh-CN" sz="2000" dirty="0"/>
              <a:t> Shenzhen Institute</a:t>
            </a:r>
          </a:p>
          <a:p>
            <a:pPr algn="ctr"/>
            <a:r>
              <a:rPr lang="en-US" altLang="zh-CN" sz="2000" dirty="0"/>
              <a:t>2 University of Virginia</a:t>
            </a:r>
          </a:p>
        </p:txBody>
      </p:sp>
    </p:spTree>
    <p:extLst>
      <p:ext uri="{BB962C8B-B14F-4D97-AF65-F5344CB8AC3E}">
        <p14:creationId xmlns:p14="http://schemas.microsoft.com/office/powerpoint/2010/main" val="403458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13171D7-39A1-BE40-8C9D-40D2E46F4547}"/>
              </a:ext>
            </a:extLst>
          </p:cNvPr>
          <p:cNvSpPr/>
          <p:nvPr/>
        </p:nvSpPr>
        <p:spPr>
          <a:xfrm>
            <a:off x="8355624" y="1793980"/>
            <a:ext cx="3688215" cy="2768857"/>
          </a:xfrm>
          <a:prstGeom prst="rect">
            <a:avLst/>
          </a:prstGeom>
          <a:solidFill>
            <a:schemeClr val="bg2">
              <a:alpha val="6012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8CA4BCBD-CF04-AC4E-BABE-2D5EE37291C5}"/>
              </a:ext>
            </a:extLst>
          </p:cNvPr>
          <p:cNvSpPr>
            <a:spLocks noGrp="1"/>
          </p:cNvSpPr>
          <p:nvPr>
            <p:ph type="title"/>
          </p:nvPr>
        </p:nvSpPr>
        <p:spPr/>
        <p:txBody>
          <a:bodyPr/>
          <a:lstStyle/>
          <a:p>
            <a:r>
              <a:rPr kumimoji="1" lang="en-US" altLang="zh-CN" dirty="0"/>
              <a:t>Design: Curriculum Pacing</a:t>
            </a:r>
            <a:endParaRPr kumimoji="1" lang="zh-CN" altLang="en-US" dirty="0"/>
          </a:p>
        </p:txBody>
      </p:sp>
      <p:pic>
        <p:nvPicPr>
          <p:cNvPr id="6" name="内容占位符 5">
            <a:extLst>
              <a:ext uri="{FF2B5EF4-FFF2-40B4-BE49-F238E27FC236}">
                <a16:creationId xmlns:a16="http://schemas.microsoft.com/office/drawing/2014/main" id="{0CF1BF57-75B2-D746-8F56-F9D6038FD32A}"/>
              </a:ext>
            </a:extLst>
          </p:cNvPr>
          <p:cNvPicPr>
            <a:picLocks noGrp="1" noChangeAspect="1"/>
          </p:cNvPicPr>
          <p:nvPr>
            <p:ph idx="1"/>
          </p:nvPr>
        </p:nvPicPr>
        <p:blipFill rotWithShape="1">
          <a:blip r:embed="rId4"/>
          <a:srcRect l="50000" t="10040" r="6703" b="79482"/>
          <a:stretch/>
        </p:blipFill>
        <p:spPr>
          <a:xfrm>
            <a:off x="250881" y="1442239"/>
            <a:ext cx="8280589" cy="2593034"/>
          </a:xfrm>
        </p:spPr>
      </p:pic>
      <p:sp>
        <p:nvSpPr>
          <p:cNvPr id="11" name="文本框 10">
            <a:extLst>
              <a:ext uri="{FF2B5EF4-FFF2-40B4-BE49-F238E27FC236}">
                <a16:creationId xmlns:a16="http://schemas.microsoft.com/office/drawing/2014/main" id="{96911430-7770-C34C-88B7-74ECCF5E8F03}"/>
              </a:ext>
            </a:extLst>
          </p:cNvPr>
          <p:cNvSpPr txBox="1"/>
          <p:nvPr/>
        </p:nvSpPr>
        <p:spPr>
          <a:xfrm>
            <a:off x="8355624" y="2611219"/>
            <a:ext cx="3752343" cy="646331"/>
          </a:xfrm>
          <a:prstGeom prst="rect">
            <a:avLst/>
          </a:prstGeom>
          <a:noFill/>
        </p:spPr>
        <p:txBody>
          <a:bodyPr wrap="square">
            <a:spAutoFit/>
          </a:bodyPr>
          <a:lstStyle/>
          <a:p>
            <a:r>
              <a:rPr lang="en-US" altLang="zh-CN" sz="1800" b="1" dirty="0">
                <a:solidFill>
                  <a:schemeClr val="accent1"/>
                </a:solidFill>
                <a:effectLst/>
                <a:latin typeface="LinLibertineT"/>
                <a:ea typeface="STSong" panose="02010600040101010101" pitchFamily="2" charset="-122"/>
              </a:rPr>
              <a:t>n</a:t>
            </a:r>
            <a:r>
              <a:rPr lang="en-US" altLang="zh-CN" sz="1800" dirty="0">
                <a:solidFill>
                  <a:schemeClr val="accent1"/>
                </a:solidFill>
                <a:effectLst/>
                <a:latin typeface="LinLibertineT"/>
                <a:ea typeface="STSong" panose="02010600040101010101" pitchFamily="2" charset="-122"/>
              </a:rPr>
              <a:t>: number of clients selected to perform pseudo </a:t>
            </a:r>
            <a:r>
              <a:rPr lang="en-US" altLang="zh-CN" sz="1800" dirty="0">
                <a:solidFill>
                  <a:schemeClr val="accent1"/>
                </a:solidFill>
                <a:effectLst/>
                <a:latin typeface="LinLibertineT"/>
              </a:rPr>
              <a:t>labeling</a:t>
            </a:r>
            <a:endParaRPr lang="en-US" altLang="zh-CN" dirty="0">
              <a:solidFill>
                <a:schemeClr val="accent1"/>
              </a:solidFill>
            </a:endParaRPr>
          </a:p>
        </p:txBody>
      </p:sp>
      <p:grpSp>
        <p:nvGrpSpPr>
          <p:cNvPr id="7" name="组合 6">
            <a:extLst>
              <a:ext uri="{FF2B5EF4-FFF2-40B4-BE49-F238E27FC236}">
                <a16:creationId xmlns:a16="http://schemas.microsoft.com/office/drawing/2014/main" id="{0FB006BC-9725-7548-AA26-1ADF4EF1DCB9}"/>
              </a:ext>
            </a:extLst>
          </p:cNvPr>
          <p:cNvGrpSpPr/>
          <p:nvPr/>
        </p:nvGrpSpPr>
        <p:grpSpPr>
          <a:xfrm>
            <a:off x="6834553" y="2110497"/>
            <a:ext cx="5357447" cy="1795888"/>
            <a:chOff x="6834553" y="2110497"/>
            <a:chExt cx="5357447" cy="1795888"/>
          </a:xfrm>
        </p:grpSpPr>
        <p:sp>
          <p:nvSpPr>
            <p:cNvPr id="9" name="文本框 8">
              <a:extLst>
                <a:ext uri="{FF2B5EF4-FFF2-40B4-BE49-F238E27FC236}">
                  <a16:creationId xmlns:a16="http://schemas.microsoft.com/office/drawing/2014/main" id="{D668C5F2-8091-4A4A-A365-D304615C257A}"/>
                </a:ext>
              </a:extLst>
            </p:cNvPr>
            <p:cNvSpPr txBox="1"/>
            <p:nvPr/>
          </p:nvSpPr>
          <p:spPr>
            <a:xfrm>
              <a:off x="8355624" y="2110497"/>
              <a:ext cx="3836376" cy="369332"/>
            </a:xfrm>
            <a:prstGeom prst="rect">
              <a:avLst/>
            </a:prstGeom>
            <a:noFill/>
          </p:spPr>
          <p:txBody>
            <a:bodyPr wrap="square">
              <a:spAutoFit/>
            </a:bodyPr>
            <a:lstStyle/>
            <a:p>
              <a:r>
                <a:rPr lang="en-US" altLang="zh-CN" sz="1800" b="1" dirty="0">
                  <a:solidFill>
                    <a:schemeClr val="accent2">
                      <a:lumMod val="75000"/>
                    </a:schemeClr>
                  </a:solidFill>
                  <a:effectLst/>
                  <a:latin typeface="LinLibertineT"/>
                </a:rPr>
                <a:t>f</a:t>
              </a:r>
              <a:r>
                <a:rPr lang="en-US" altLang="zh-CN" sz="1800" dirty="0">
                  <a:solidFill>
                    <a:schemeClr val="accent2">
                      <a:lumMod val="75000"/>
                    </a:schemeClr>
                  </a:solidFill>
                  <a:effectLst/>
                  <a:latin typeface="LinLibertineT"/>
                </a:rPr>
                <a:t>: frequency of updating pseudo labels</a:t>
              </a:r>
              <a:endParaRPr lang="en-US" altLang="zh-CN" dirty="0">
                <a:solidFill>
                  <a:schemeClr val="accent2">
                    <a:lumMod val="75000"/>
                  </a:schemeClr>
                </a:solidFill>
              </a:endParaRPr>
            </a:p>
          </p:txBody>
        </p:sp>
        <p:sp>
          <p:nvSpPr>
            <p:cNvPr id="14" name="矩形 13">
              <a:extLst>
                <a:ext uri="{FF2B5EF4-FFF2-40B4-BE49-F238E27FC236}">
                  <a16:creationId xmlns:a16="http://schemas.microsoft.com/office/drawing/2014/main" id="{FE04FC5B-5D5E-F648-9D35-9EDA54043327}"/>
                </a:ext>
              </a:extLst>
            </p:cNvPr>
            <p:cNvSpPr/>
            <p:nvPr/>
          </p:nvSpPr>
          <p:spPr>
            <a:xfrm>
              <a:off x="6834553" y="2295163"/>
              <a:ext cx="1266093" cy="1611222"/>
            </a:xfrm>
            <a:prstGeom prst="rect">
              <a:avLst/>
            </a:prstGeom>
            <a:solidFill>
              <a:schemeClr val="accent2">
                <a:alpha val="1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6" name="肘形连接符 15">
              <a:extLst>
                <a:ext uri="{FF2B5EF4-FFF2-40B4-BE49-F238E27FC236}">
                  <a16:creationId xmlns:a16="http://schemas.microsoft.com/office/drawing/2014/main" id="{01A30EDD-5BFD-1448-8797-0D91A1180E6A}"/>
                </a:ext>
              </a:extLst>
            </p:cNvPr>
            <p:cNvCxnSpPr>
              <a:cxnSpLocks/>
              <a:stCxn id="14" idx="0"/>
              <a:endCxn id="9" idx="0"/>
            </p:cNvCxnSpPr>
            <p:nvPr/>
          </p:nvCxnSpPr>
          <p:spPr>
            <a:xfrm rot="5400000" flipH="1" flipV="1">
              <a:off x="8778373" y="799724"/>
              <a:ext cx="184666" cy="2806212"/>
            </a:xfrm>
            <a:prstGeom prst="bentConnector3">
              <a:avLst>
                <a:gd name="adj1" fmla="val 223791"/>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6D27F8EA-40F6-124E-837A-BD4CEC01E960}"/>
              </a:ext>
            </a:extLst>
          </p:cNvPr>
          <p:cNvSpPr/>
          <p:nvPr/>
        </p:nvSpPr>
        <p:spPr>
          <a:xfrm>
            <a:off x="2670432" y="2572573"/>
            <a:ext cx="3311912" cy="999704"/>
          </a:xfrm>
          <a:prstGeom prst="rect">
            <a:avLst/>
          </a:prstGeom>
          <a:solidFill>
            <a:schemeClr val="accent1">
              <a:alpha val="1988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37" name="直线连接符 36">
            <a:extLst>
              <a:ext uri="{FF2B5EF4-FFF2-40B4-BE49-F238E27FC236}">
                <a16:creationId xmlns:a16="http://schemas.microsoft.com/office/drawing/2014/main" id="{3D15AFC3-040F-4248-9E69-4CB4E2E445C0}"/>
              </a:ext>
            </a:extLst>
          </p:cNvPr>
          <p:cNvCxnSpPr>
            <a:cxnSpLocks/>
          </p:cNvCxnSpPr>
          <p:nvPr/>
        </p:nvCxnSpPr>
        <p:spPr>
          <a:xfrm>
            <a:off x="5982344" y="2882188"/>
            <a:ext cx="2379231" cy="2414"/>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6FFD14BD-2DBC-2D4D-95F6-3E5C0F4CA087}"/>
              </a:ext>
            </a:extLst>
          </p:cNvPr>
          <p:cNvGrpSpPr/>
          <p:nvPr/>
        </p:nvGrpSpPr>
        <p:grpSpPr>
          <a:xfrm>
            <a:off x="3763250" y="2479829"/>
            <a:ext cx="8422888" cy="1424052"/>
            <a:chOff x="3763250" y="2479829"/>
            <a:chExt cx="8422888" cy="1424052"/>
          </a:xfrm>
        </p:grpSpPr>
        <p:sp>
          <p:nvSpPr>
            <p:cNvPr id="13" name="文本框 12">
              <a:extLst>
                <a:ext uri="{FF2B5EF4-FFF2-40B4-BE49-F238E27FC236}">
                  <a16:creationId xmlns:a16="http://schemas.microsoft.com/office/drawing/2014/main" id="{E8C3794E-4B61-E244-80FA-B8458CFED5C1}"/>
                </a:ext>
              </a:extLst>
            </p:cNvPr>
            <p:cNvSpPr txBox="1"/>
            <p:nvPr/>
          </p:nvSpPr>
          <p:spPr>
            <a:xfrm>
              <a:off x="8355624" y="3257550"/>
              <a:ext cx="3830514" cy="646331"/>
            </a:xfrm>
            <a:prstGeom prst="rect">
              <a:avLst/>
            </a:prstGeom>
            <a:noFill/>
          </p:spPr>
          <p:txBody>
            <a:bodyPr wrap="square">
              <a:spAutoFit/>
            </a:bodyPr>
            <a:lstStyle/>
            <a:p>
              <a:r>
                <a:rPr lang="en-US" altLang="zh-CN" sz="1800" b="1" dirty="0">
                  <a:solidFill>
                    <a:schemeClr val="accent6">
                      <a:lumMod val="75000"/>
                    </a:schemeClr>
                  </a:solidFill>
                  <a:effectLst/>
                  <a:latin typeface="LinLibertineT"/>
                </a:rPr>
                <a:t>k</a:t>
              </a:r>
              <a:r>
                <a:rPr lang="en-US" altLang="zh-CN" sz="1800" dirty="0">
                  <a:solidFill>
                    <a:schemeClr val="accent6">
                      <a:lumMod val="75000"/>
                    </a:schemeClr>
                  </a:solidFill>
                  <a:effectLst/>
                  <a:latin typeface="LinLibertineT"/>
                </a:rPr>
                <a:t>: ratio of selected pseudo labels for the subsequent training</a:t>
              </a:r>
              <a:endParaRPr lang="en-US" altLang="zh-CN" dirty="0">
                <a:solidFill>
                  <a:schemeClr val="accent6">
                    <a:lumMod val="75000"/>
                  </a:schemeClr>
                </a:solidFill>
              </a:endParaRPr>
            </a:p>
          </p:txBody>
        </p:sp>
        <p:sp>
          <p:nvSpPr>
            <p:cNvPr id="38" name="矩形 37">
              <a:extLst>
                <a:ext uri="{FF2B5EF4-FFF2-40B4-BE49-F238E27FC236}">
                  <a16:creationId xmlns:a16="http://schemas.microsoft.com/office/drawing/2014/main" id="{61DCD543-9166-DE40-A8AF-56B41B4BF528}"/>
                </a:ext>
              </a:extLst>
            </p:cNvPr>
            <p:cNvSpPr/>
            <p:nvPr/>
          </p:nvSpPr>
          <p:spPr>
            <a:xfrm>
              <a:off x="3763250" y="2479829"/>
              <a:ext cx="394690" cy="1244848"/>
            </a:xfrm>
            <a:prstGeom prst="rect">
              <a:avLst/>
            </a:prstGeom>
            <a:solidFill>
              <a:schemeClr val="accent6">
                <a:alpha val="1988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39" name="肘形连接符 38">
              <a:extLst>
                <a:ext uri="{FF2B5EF4-FFF2-40B4-BE49-F238E27FC236}">
                  <a16:creationId xmlns:a16="http://schemas.microsoft.com/office/drawing/2014/main" id="{F60843B4-4D43-0243-A1A9-DC9DFB2BD96A}"/>
                </a:ext>
              </a:extLst>
            </p:cNvPr>
            <p:cNvCxnSpPr>
              <a:cxnSpLocks/>
              <a:stCxn id="38" idx="2"/>
              <a:endCxn id="13" idx="2"/>
            </p:cNvCxnSpPr>
            <p:nvPr/>
          </p:nvCxnSpPr>
          <p:spPr>
            <a:xfrm rot="16200000" flipH="1">
              <a:off x="7026136" y="659136"/>
              <a:ext cx="179204" cy="6310286"/>
            </a:xfrm>
            <a:prstGeom prst="bentConnector3">
              <a:avLst>
                <a:gd name="adj1" fmla="val 227564"/>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47" name="文本框 46">
            <a:extLst>
              <a:ext uri="{FF2B5EF4-FFF2-40B4-BE49-F238E27FC236}">
                <a16:creationId xmlns:a16="http://schemas.microsoft.com/office/drawing/2014/main" id="{CBF379BC-B7C2-474E-A012-EC8CA0E0341A}"/>
              </a:ext>
            </a:extLst>
          </p:cNvPr>
          <p:cNvSpPr txBox="1"/>
          <p:nvPr/>
        </p:nvSpPr>
        <p:spPr>
          <a:xfrm>
            <a:off x="428519" y="5064019"/>
            <a:ext cx="11334962" cy="1015663"/>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sz="2000" dirty="0"/>
              <a:t>Progressively speed up the pseudo labeling speed, i.e., adding more pseudo labels at a higher frequency.</a:t>
            </a:r>
          </a:p>
          <a:p>
            <a:pPr marL="285750" indent="-285750">
              <a:buFont typeface="Arial" panose="020B0604020202020204" pitchFamily="34" charset="0"/>
              <a:buChar char="•"/>
            </a:pPr>
            <a:endParaRPr kumimoji="1" lang="en-US" altLang="zh-CN" sz="2000" dirty="0"/>
          </a:p>
          <a:p>
            <a:pPr marL="285750" indent="-285750">
              <a:buFont typeface="Arial" panose="020B0604020202020204" pitchFamily="34" charset="0"/>
              <a:buChar char="•"/>
            </a:pPr>
            <a:r>
              <a:rPr kumimoji="1" lang="en-US" altLang="zh-CN" sz="2000" dirty="0"/>
              <a:t>Progressive upgrading is only a coarse-grained plan, how to control the pace more concisely?</a:t>
            </a:r>
            <a:endParaRPr kumimoji="1" lang="zh-CN" altLang="en-US" sz="2000" dirty="0"/>
          </a:p>
        </p:txBody>
      </p:sp>
      <p:sp>
        <p:nvSpPr>
          <p:cNvPr id="3" name="文本框 2">
            <a:extLst>
              <a:ext uri="{FF2B5EF4-FFF2-40B4-BE49-F238E27FC236}">
                <a16:creationId xmlns:a16="http://schemas.microsoft.com/office/drawing/2014/main" id="{62727DC4-E269-5B49-85C5-3437947371F9}"/>
              </a:ext>
            </a:extLst>
          </p:cNvPr>
          <p:cNvSpPr txBox="1"/>
          <p:nvPr/>
        </p:nvSpPr>
        <p:spPr>
          <a:xfrm>
            <a:off x="8870706" y="4186058"/>
            <a:ext cx="2828338" cy="369332"/>
          </a:xfrm>
          <a:prstGeom prst="rect">
            <a:avLst/>
          </a:prstGeom>
          <a:noFill/>
        </p:spPr>
        <p:txBody>
          <a:bodyPr wrap="none" rtlCol="0">
            <a:spAutoFit/>
          </a:bodyPr>
          <a:lstStyle/>
          <a:p>
            <a:r>
              <a:rPr kumimoji="1" lang="en-US" altLang="zh-CN" b="1" dirty="0"/>
              <a:t>Pacing configuration &lt;</a:t>
            </a:r>
            <a:r>
              <a:rPr kumimoji="1" lang="en-US" altLang="zh-CN" b="1" dirty="0" err="1"/>
              <a:t>f,n,k</a:t>
            </a:r>
            <a:r>
              <a:rPr kumimoji="1" lang="en-US" altLang="zh-CN" b="1" dirty="0"/>
              <a:t>&gt;</a:t>
            </a:r>
            <a:endParaRPr kumimoji="1" lang="zh-CN" altLang="en-US" b="1" dirty="0"/>
          </a:p>
        </p:txBody>
      </p:sp>
      <p:sp>
        <p:nvSpPr>
          <p:cNvPr id="5" name="灯片编号占位符 4">
            <a:extLst>
              <a:ext uri="{FF2B5EF4-FFF2-40B4-BE49-F238E27FC236}">
                <a16:creationId xmlns:a16="http://schemas.microsoft.com/office/drawing/2014/main" id="{167C6365-0163-9748-89A6-93225EA7CF94}"/>
              </a:ext>
            </a:extLst>
          </p:cNvPr>
          <p:cNvSpPr>
            <a:spLocks noGrp="1"/>
          </p:cNvSpPr>
          <p:nvPr>
            <p:ph type="sldNum" sz="quarter" idx="4"/>
          </p:nvPr>
        </p:nvSpPr>
        <p:spPr/>
        <p:txBody>
          <a:bodyPr/>
          <a:lstStyle/>
          <a:p>
            <a:fld id="{9FE11B73-A815-BF4E-9B20-19D14749F6B9}" type="slidenum">
              <a:rPr kumimoji="1" lang="zh-CN" altLang="en-US" smtClean="0"/>
              <a:pPr/>
              <a:t>9</a:t>
            </a:fld>
            <a:r>
              <a:rPr kumimoji="1" lang="en-US" altLang="zh-CN"/>
              <a:t>/16</a:t>
            </a:r>
            <a:endParaRPr kumimoji="1" lang="zh-CN" altLang="en-US" dirty="0"/>
          </a:p>
        </p:txBody>
      </p:sp>
    </p:spTree>
    <p:custDataLst>
      <p:tags r:id="rId1"/>
    </p:custDataLst>
    <p:extLst>
      <p:ext uri="{BB962C8B-B14F-4D97-AF65-F5344CB8AC3E}">
        <p14:creationId xmlns:p14="http://schemas.microsoft.com/office/powerpoint/2010/main" val="7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1"/>
                                        </p:tgtEl>
                                      </p:cBhvr>
                                    </p:animEffect>
                                    <p:animScale>
                                      <p:cBhvr>
                                        <p:cTn id="12" dur="250" autoRev="1" fill="hold"/>
                                        <p:tgtEl>
                                          <p:spTgt spid="11"/>
                                        </p:tgtEl>
                                      </p:cBhvr>
                                      <p:by x="105000" y="105000"/>
                                    </p:animScale>
                                  </p:childTnLst>
                                </p:cTn>
                              </p:par>
                              <p:par>
                                <p:cTn id="13" presetID="26" presetClass="emph" presetSubtype="0" fill="hold" nodeType="withEffect">
                                  <p:stCondLst>
                                    <p:cond delay="0"/>
                                  </p:stCondLst>
                                  <p:childTnLst>
                                    <p:animEffect transition="out" filter="fade">
                                      <p:cBhvr>
                                        <p:cTn id="14" dur="500" tmFilter="0, 0; .2, .5; .8, .5; 1, 0"/>
                                        <p:tgtEl>
                                          <p:spTgt spid="37"/>
                                        </p:tgtEl>
                                      </p:cBhvr>
                                    </p:animEffect>
                                    <p:animScale>
                                      <p:cBhvr>
                                        <p:cTn id="15" dur="250" autoRev="1" fill="hold"/>
                                        <p:tgtEl>
                                          <p:spTgt spid="37"/>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18"/>
                                        </p:tgtEl>
                                      </p:cBhvr>
                                    </p:animEffect>
                                    <p:animScale>
                                      <p:cBhvr>
                                        <p:cTn id="18" dur="250" autoRev="1" fill="hold"/>
                                        <p:tgtEl>
                                          <p:spTgt spid="18"/>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nodeType="clickEffect">
                                  <p:stCondLst>
                                    <p:cond delay="0"/>
                                  </p:stCondLst>
                                  <p:childTnLst>
                                    <p:animEffect transition="out" filter="fade">
                                      <p:cBhvr>
                                        <p:cTn id="27" dur="500" tmFilter="0, 0; .2, .5; .8, .5; 1, 0"/>
                                        <p:tgtEl>
                                          <p:spTgt spid="47">
                                            <p:txEl>
                                              <p:pRg st="0" end="0"/>
                                            </p:txEl>
                                          </p:spTgt>
                                        </p:tgtEl>
                                      </p:cBhvr>
                                    </p:animEffect>
                                    <p:animScale>
                                      <p:cBhvr>
                                        <p:cTn id="28" dur="250" autoRev="1" fill="hold"/>
                                        <p:tgtEl>
                                          <p:spTgt spid="47">
                                            <p:txEl>
                                              <p:pRg st="0" end="0"/>
                                            </p:txEl>
                                          </p:spTgt>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9" presetClass="emph" presetSubtype="0" fill="hold" nodeType="clickEffect">
                                  <p:stCondLst>
                                    <p:cond delay="0"/>
                                  </p:stCondLst>
                                  <p:childTnLst>
                                    <p:animClr clrSpc="rgb" dir="cw">
                                      <p:cBhvr override="childStyle">
                                        <p:cTn id="32" dur="500" fill="hold"/>
                                        <p:tgtEl>
                                          <p:spTgt spid="47">
                                            <p:txEl>
                                              <p:pRg st="2" end="2"/>
                                            </p:txEl>
                                          </p:spTgt>
                                        </p:tgtEl>
                                        <p:attrNameLst>
                                          <p:attrName>style.color</p:attrName>
                                        </p:attrNameLst>
                                      </p:cBhvr>
                                      <p:to>
                                        <a:srgbClr val="FF2600"/>
                                      </p:to>
                                    </p:animClr>
                                    <p:animClr clrSpc="rgb" dir="cw">
                                      <p:cBhvr>
                                        <p:cTn id="33" dur="500" fill="hold"/>
                                        <p:tgtEl>
                                          <p:spTgt spid="47">
                                            <p:txEl>
                                              <p:pRg st="2" end="2"/>
                                            </p:txEl>
                                          </p:spTgt>
                                        </p:tgtEl>
                                        <p:attrNameLst>
                                          <p:attrName>fillcolor</p:attrName>
                                        </p:attrNameLst>
                                      </p:cBhvr>
                                      <p:to>
                                        <a:srgbClr val="FF2600"/>
                                      </p:to>
                                    </p:animClr>
                                    <p:set>
                                      <p:cBhvr>
                                        <p:cTn id="34" dur="500" fill="hold"/>
                                        <p:tgtEl>
                                          <p:spTgt spid="47">
                                            <p:txEl>
                                              <p:pRg st="2" end="2"/>
                                            </p:txEl>
                                          </p:spTgt>
                                        </p:tgtEl>
                                        <p:attrNameLst>
                                          <p:attrName>fill.type</p:attrName>
                                        </p:attrNameLst>
                                      </p:cBhvr>
                                      <p:to>
                                        <p:strVal val="solid"/>
                                      </p:to>
                                    </p:set>
                                    <p:set>
                                      <p:cBhvr>
                                        <p:cTn id="35" dur="500" fill="hold"/>
                                        <p:tgtEl>
                                          <p:spTgt spid="47">
                                            <p:txEl>
                                              <p:pRg st="2" end="2"/>
                                            </p:txEl>
                                          </p:spTgt>
                                        </p:tgtEl>
                                        <p:attrNameLst>
                                          <p:attrName>fill.on</p:attrName>
                                        </p:attrNameLst>
                                      </p:cBhvr>
                                      <p:to>
                                        <p:strVal val="true"/>
                                      </p:to>
                                    </p:set>
                                  </p:childTnLst>
                                </p:cTn>
                              </p:par>
                              <p:par>
                                <p:cTn id="36" presetID="26" presetClass="emph" presetSubtype="0" fill="hold" nodeType="withEffect">
                                  <p:stCondLst>
                                    <p:cond delay="0"/>
                                  </p:stCondLst>
                                  <p:childTnLst>
                                    <p:animEffect transition="out" filter="fade">
                                      <p:cBhvr>
                                        <p:cTn id="37" dur="500" tmFilter="0, 0; .2, .5; .8, .5; 1, 0"/>
                                        <p:tgtEl>
                                          <p:spTgt spid="47">
                                            <p:txEl>
                                              <p:pRg st="2" end="2"/>
                                            </p:txEl>
                                          </p:spTgt>
                                        </p:tgtEl>
                                      </p:cBhvr>
                                    </p:animEffect>
                                    <p:animScale>
                                      <p:cBhvr>
                                        <p:cTn id="38" dur="250" autoRev="1" fill="hold"/>
                                        <p:tgtEl>
                                          <p:spTgt spid="47">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9ACCE-E258-174F-B76D-8B0C9A0908C6}"/>
              </a:ext>
            </a:extLst>
          </p:cNvPr>
          <p:cNvSpPr>
            <a:spLocks noGrp="1"/>
          </p:cNvSpPr>
          <p:nvPr>
            <p:ph type="title"/>
          </p:nvPr>
        </p:nvSpPr>
        <p:spPr/>
        <p:txBody>
          <a:bodyPr/>
          <a:lstStyle/>
          <a:p>
            <a:r>
              <a:rPr kumimoji="1" lang="en-US" altLang="zh-CN" dirty="0"/>
              <a:t>Design 3: Curriculum Pacing</a:t>
            </a:r>
            <a:endParaRPr kumimoji="1" lang="zh-CN" altLang="en-US" dirty="0"/>
          </a:p>
        </p:txBody>
      </p:sp>
      <p:pic>
        <p:nvPicPr>
          <p:cNvPr id="5" name="图片 4">
            <a:extLst>
              <a:ext uri="{FF2B5EF4-FFF2-40B4-BE49-F238E27FC236}">
                <a16:creationId xmlns:a16="http://schemas.microsoft.com/office/drawing/2014/main" id="{FA1F80BB-0B58-104D-A890-F517E940AC35}"/>
              </a:ext>
            </a:extLst>
          </p:cNvPr>
          <p:cNvPicPr>
            <a:picLocks noChangeAspect="1"/>
          </p:cNvPicPr>
          <p:nvPr/>
        </p:nvPicPr>
        <p:blipFill rotWithShape="1">
          <a:blip r:embed="rId4"/>
          <a:srcRect l="43496" t="-3218"/>
          <a:stretch/>
        </p:blipFill>
        <p:spPr>
          <a:xfrm>
            <a:off x="5543868" y="2186817"/>
            <a:ext cx="4022536" cy="867685"/>
          </a:xfrm>
          <a:prstGeom prst="rect">
            <a:avLst/>
          </a:prstGeom>
        </p:spPr>
      </p:pic>
      <p:pic>
        <p:nvPicPr>
          <p:cNvPr id="6" name="图片 5">
            <a:extLst>
              <a:ext uri="{FF2B5EF4-FFF2-40B4-BE49-F238E27FC236}">
                <a16:creationId xmlns:a16="http://schemas.microsoft.com/office/drawing/2014/main" id="{51A07040-8B84-7B4D-A2EE-1C8AF7DAB9B8}"/>
              </a:ext>
            </a:extLst>
          </p:cNvPr>
          <p:cNvPicPr>
            <a:picLocks noChangeAspect="1"/>
          </p:cNvPicPr>
          <p:nvPr/>
        </p:nvPicPr>
        <p:blipFill rotWithShape="1">
          <a:blip r:embed="rId5"/>
          <a:srcRect l="8097" t="10024" r="50391" b="80658"/>
          <a:stretch/>
        </p:blipFill>
        <p:spPr>
          <a:xfrm>
            <a:off x="2645674" y="3624775"/>
            <a:ext cx="7534099" cy="2188583"/>
          </a:xfrm>
          <a:prstGeom prst="rect">
            <a:avLst/>
          </a:prstGeom>
        </p:spPr>
      </p:pic>
      <p:pic>
        <p:nvPicPr>
          <p:cNvPr id="7" name="图片 6">
            <a:extLst>
              <a:ext uri="{FF2B5EF4-FFF2-40B4-BE49-F238E27FC236}">
                <a16:creationId xmlns:a16="http://schemas.microsoft.com/office/drawing/2014/main" id="{AAB98E2E-3EC3-E74A-B2DC-25DA2B6F93B3}"/>
              </a:ext>
            </a:extLst>
          </p:cNvPr>
          <p:cNvPicPr>
            <a:picLocks noChangeAspect="1"/>
          </p:cNvPicPr>
          <p:nvPr/>
        </p:nvPicPr>
        <p:blipFill rotWithShape="1">
          <a:blip r:embed="rId4"/>
          <a:srcRect r="60991" b="9098"/>
          <a:stretch/>
        </p:blipFill>
        <p:spPr>
          <a:xfrm>
            <a:off x="2645674" y="2297493"/>
            <a:ext cx="2348926" cy="646331"/>
          </a:xfrm>
          <a:prstGeom prst="rect">
            <a:avLst/>
          </a:prstGeom>
        </p:spPr>
      </p:pic>
      <p:sp>
        <p:nvSpPr>
          <p:cNvPr id="8" name="文本框 7">
            <a:extLst>
              <a:ext uri="{FF2B5EF4-FFF2-40B4-BE49-F238E27FC236}">
                <a16:creationId xmlns:a16="http://schemas.microsoft.com/office/drawing/2014/main" id="{A58B840E-A300-B14C-A425-F1DC1EFBF42F}"/>
              </a:ext>
            </a:extLst>
          </p:cNvPr>
          <p:cNvSpPr txBox="1"/>
          <p:nvPr/>
        </p:nvSpPr>
        <p:spPr>
          <a:xfrm>
            <a:off x="858587" y="1349952"/>
            <a:ext cx="10748695" cy="646331"/>
          </a:xfrm>
          <a:prstGeom prst="rect">
            <a:avLst/>
          </a:prstGeom>
          <a:noFill/>
        </p:spPr>
        <p:txBody>
          <a:bodyPr wrap="square" rtlCol="0">
            <a:spAutoFit/>
          </a:bodyPr>
          <a:lstStyle/>
          <a:p>
            <a:r>
              <a:rPr kumimoji="1" lang="en-US" altLang="zh-CN" b="1" dirty="0"/>
              <a:t>Augment efficiency (AUG-E):</a:t>
            </a:r>
          </a:p>
          <a:p>
            <a:r>
              <a:rPr kumimoji="1" lang="en-US" altLang="zh-CN" dirty="0"/>
              <a:t>a new metric to measure the efficiency of each pacing configuration.</a:t>
            </a:r>
          </a:p>
        </p:txBody>
      </p:sp>
      <p:grpSp>
        <p:nvGrpSpPr>
          <p:cNvPr id="15" name="组合 14">
            <a:extLst>
              <a:ext uri="{FF2B5EF4-FFF2-40B4-BE49-F238E27FC236}">
                <a16:creationId xmlns:a16="http://schemas.microsoft.com/office/drawing/2014/main" id="{118D4933-A4BD-F64A-A750-F4148B5DA470}"/>
              </a:ext>
            </a:extLst>
          </p:cNvPr>
          <p:cNvGrpSpPr/>
          <p:nvPr/>
        </p:nvGrpSpPr>
        <p:grpSpPr>
          <a:xfrm>
            <a:off x="9734354" y="-2360401"/>
            <a:ext cx="4000500" cy="1488584"/>
            <a:chOff x="7752013" y="1559606"/>
            <a:chExt cx="4000500" cy="1488584"/>
          </a:xfrm>
        </p:grpSpPr>
        <p:sp>
          <p:nvSpPr>
            <p:cNvPr id="9" name="文本框 8">
              <a:extLst>
                <a:ext uri="{FF2B5EF4-FFF2-40B4-BE49-F238E27FC236}">
                  <a16:creationId xmlns:a16="http://schemas.microsoft.com/office/drawing/2014/main" id="{80E8C584-6D07-A942-A756-4B81E1BFE18C}"/>
                </a:ext>
              </a:extLst>
            </p:cNvPr>
            <p:cNvSpPr txBox="1"/>
            <p:nvPr/>
          </p:nvSpPr>
          <p:spPr>
            <a:xfrm>
              <a:off x="7752013" y="1559606"/>
              <a:ext cx="4000500" cy="369332"/>
            </a:xfrm>
            <a:prstGeom prst="rect">
              <a:avLst/>
            </a:prstGeom>
            <a:noFill/>
          </p:spPr>
          <p:txBody>
            <a:bodyPr wrap="square">
              <a:spAutoFit/>
            </a:bodyPr>
            <a:lstStyle/>
            <a:p>
              <a:r>
                <a:rPr lang="en-US" altLang="zh-CN" sz="1800" b="1" dirty="0">
                  <a:solidFill>
                    <a:schemeClr val="accent2">
                      <a:lumMod val="75000"/>
                    </a:schemeClr>
                  </a:solidFill>
                  <a:effectLst/>
                  <a:latin typeface="LinLibertineT"/>
                </a:rPr>
                <a:t>f</a:t>
              </a:r>
              <a:r>
                <a:rPr lang="en-US" altLang="zh-CN" sz="1800" dirty="0">
                  <a:solidFill>
                    <a:schemeClr val="accent2">
                      <a:lumMod val="75000"/>
                    </a:schemeClr>
                  </a:solidFill>
                  <a:effectLst/>
                  <a:latin typeface="LinLibertineT"/>
                </a:rPr>
                <a:t>: frequency of updating pseudo labels</a:t>
              </a:r>
              <a:endParaRPr lang="en-US" altLang="zh-CN" dirty="0">
                <a:solidFill>
                  <a:schemeClr val="accent2">
                    <a:lumMod val="75000"/>
                  </a:schemeClr>
                </a:solidFill>
              </a:endParaRPr>
            </a:p>
          </p:txBody>
        </p:sp>
        <p:sp>
          <p:nvSpPr>
            <p:cNvPr id="10" name="文本框 9">
              <a:extLst>
                <a:ext uri="{FF2B5EF4-FFF2-40B4-BE49-F238E27FC236}">
                  <a16:creationId xmlns:a16="http://schemas.microsoft.com/office/drawing/2014/main" id="{1ED421B1-6E03-0B40-8F94-B0980D32E7EA}"/>
                </a:ext>
              </a:extLst>
            </p:cNvPr>
            <p:cNvSpPr txBox="1"/>
            <p:nvPr/>
          </p:nvSpPr>
          <p:spPr>
            <a:xfrm>
              <a:off x="7752013" y="1831728"/>
              <a:ext cx="3833146" cy="646331"/>
            </a:xfrm>
            <a:prstGeom prst="rect">
              <a:avLst/>
            </a:prstGeom>
            <a:noFill/>
          </p:spPr>
          <p:txBody>
            <a:bodyPr wrap="square">
              <a:spAutoFit/>
            </a:bodyPr>
            <a:lstStyle/>
            <a:p>
              <a:r>
                <a:rPr lang="en-US" altLang="zh-CN" sz="1800" b="1" dirty="0">
                  <a:solidFill>
                    <a:schemeClr val="accent1"/>
                  </a:solidFill>
                  <a:effectLst/>
                  <a:latin typeface="LinLibertineT"/>
                  <a:ea typeface="STSong" panose="02010600040101010101" pitchFamily="2" charset="-122"/>
                </a:rPr>
                <a:t>n</a:t>
              </a:r>
              <a:r>
                <a:rPr lang="en-US" altLang="zh-CN" sz="1800" dirty="0">
                  <a:solidFill>
                    <a:schemeClr val="accent1"/>
                  </a:solidFill>
                  <a:effectLst/>
                  <a:latin typeface="LinLibertineT"/>
                  <a:ea typeface="STSong" panose="02010600040101010101" pitchFamily="2" charset="-122"/>
                </a:rPr>
                <a:t>: number of clients selected to perform pseudo </a:t>
              </a:r>
              <a:r>
                <a:rPr lang="en-US" altLang="zh-CN" sz="1800" dirty="0">
                  <a:solidFill>
                    <a:schemeClr val="accent1"/>
                  </a:solidFill>
                  <a:effectLst/>
                  <a:latin typeface="LinLibertineT"/>
                </a:rPr>
                <a:t>labeling</a:t>
              </a:r>
              <a:endParaRPr lang="en-US" altLang="zh-CN" dirty="0">
                <a:solidFill>
                  <a:schemeClr val="accent1"/>
                </a:solidFill>
              </a:endParaRPr>
            </a:p>
          </p:txBody>
        </p:sp>
        <p:sp>
          <p:nvSpPr>
            <p:cNvPr id="11" name="文本框 10">
              <a:extLst>
                <a:ext uri="{FF2B5EF4-FFF2-40B4-BE49-F238E27FC236}">
                  <a16:creationId xmlns:a16="http://schemas.microsoft.com/office/drawing/2014/main" id="{42694C01-10E3-744A-B5EA-A7FDF0B44BDD}"/>
                </a:ext>
              </a:extLst>
            </p:cNvPr>
            <p:cNvSpPr txBox="1"/>
            <p:nvPr/>
          </p:nvSpPr>
          <p:spPr>
            <a:xfrm>
              <a:off x="7752013" y="2401859"/>
              <a:ext cx="3830514" cy="646331"/>
            </a:xfrm>
            <a:prstGeom prst="rect">
              <a:avLst/>
            </a:prstGeom>
            <a:noFill/>
          </p:spPr>
          <p:txBody>
            <a:bodyPr wrap="square">
              <a:spAutoFit/>
            </a:bodyPr>
            <a:lstStyle/>
            <a:p>
              <a:r>
                <a:rPr lang="en-US" altLang="zh-CN" sz="1800" b="1" dirty="0">
                  <a:solidFill>
                    <a:schemeClr val="accent6">
                      <a:lumMod val="75000"/>
                    </a:schemeClr>
                  </a:solidFill>
                  <a:effectLst/>
                  <a:latin typeface="LinLibertineT"/>
                </a:rPr>
                <a:t>k</a:t>
              </a:r>
              <a:r>
                <a:rPr lang="en-US" altLang="zh-CN" sz="1800" dirty="0">
                  <a:solidFill>
                    <a:schemeClr val="accent6">
                      <a:lumMod val="75000"/>
                    </a:schemeClr>
                  </a:solidFill>
                  <a:effectLst/>
                  <a:latin typeface="LinLibertineT"/>
                </a:rPr>
                <a:t>: ratio of pseudo selected labels for the subsequent training</a:t>
              </a:r>
              <a:endParaRPr lang="en-US" altLang="zh-CN" dirty="0">
                <a:solidFill>
                  <a:schemeClr val="accent6">
                    <a:lumMod val="75000"/>
                  </a:schemeClr>
                </a:solidFill>
              </a:endParaRPr>
            </a:p>
          </p:txBody>
        </p:sp>
        <p:sp>
          <p:nvSpPr>
            <p:cNvPr id="12" name="矩形 11">
              <a:extLst>
                <a:ext uri="{FF2B5EF4-FFF2-40B4-BE49-F238E27FC236}">
                  <a16:creationId xmlns:a16="http://schemas.microsoft.com/office/drawing/2014/main" id="{1A46E850-7488-704D-9CDE-85D2F646183E}"/>
                </a:ext>
              </a:extLst>
            </p:cNvPr>
            <p:cNvSpPr/>
            <p:nvPr/>
          </p:nvSpPr>
          <p:spPr>
            <a:xfrm>
              <a:off x="7752013" y="1559606"/>
              <a:ext cx="3830514" cy="1488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7" name="直线箭头连接符 16">
            <a:extLst>
              <a:ext uri="{FF2B5EF4-FFF2-40B4-BE49-F238E27FC236}">
                <a16:creationId xmlns:a16="http://schemas.microsoft.com/office/drawing/2014/main" id="{A248E2E4-289D-4E47-8D3D-11681641CD83}"/>
              </a:ext>
            </a:extLst>
          </p:cNvPr>
          <p:cNvCxnSpPr>
            <a:cxnSpLocks/>
          </p:cNvCxnSpPr>
          <p:nvPr/>
        </p:nvCxnSpPr>
        <p:spPr>
          <a:xfrm flipH="1">
            <a:off x="5096200" y="2620659"/>
            <a:ext cx="342323" cy="1"/>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sp>
        <p:nvSpPr>
          <p:cNvPr id="22" name="任意形状 21">
            <a:extLst>
              <a:ext uri="{FF2B5EF4-FFF2-40B4-BE49-F238E27FC236}">
                <a16:creationId xmlns:a16="http://schemas.microsoft.com/office/drawing/2014/main" id="{9F671A2A-8714-C64A-BF06-F50449497BEF}"/>
              </a:ext>
            </a:extLst>
          </p:cNvPr>
          <p:cNvSpPr/>
          <p:nvPr/>
        </p:nvSpPr>
        <p:spPr>
          <a:xfrm>
            <a:off x="3914952" y="3404343"/>
            <a:ext cx="4121298" cy="1771830"/>
          </a:xfrm>
          <a:custGeom>
            <a:avLst/>
            <a:gdLst>
              <a:gd name="connsiteX0" fmla="*/ 3147238 w 3147238"/>
              <a:gd name="connsiteY0" fmla="*/ 512333 h 1766975"/>
              <a:gd name="connsiteX1" fmla="*/ 489098 w 3147238"/>
              <a:gd name="connsiteY1" fmla="*/ 65766 h 1766975"/>
              <a:gd name="connsiteX2" fmla="*/ 0 w 3147238"/>
              <a:gd name="connsiteY2" fmla="*/ 1766975 h 1766975"/>
            </a:gdLst>
            <a:ahLst/>
            <a:cxnLst>
              <a:cxn ang="0">
                <a:pos x="connsiteX0" y="connsiteY0"/>
              </a:cxn>
              <a:cxn ang="0">
                <a:pos x="connsiteX1" y="connsiteY1"/>
              </a:cxn>
              <a:cxn ang="0">
                <a:pos x="connsiteX2" y="connsiteY2"/>
              </a:cxn>
            </a:cxnLst>
            <a:rect l="l" t="t" r="r" b="b"/>
            <a:pathLst>
              <a:path w="3147238" h="1766975">
                <a:moveTo>
                  <a:pt x="3147238" y="512333"/>
                </a:moveTo>
                <a:cubicBezTo>
                  <a:pt x="2080438" y="184496"/>
                  <a:pt x="1013638" y="-143341"/>
                  <a:pt x="489098" y="65766"/>
                </a:cubicBezTo>
                <a:cubicBezTo>
                  <a:pt x="-35442" y="274873"/>
                  <a:pt x="60251" y="1486984"/>
                  <a:pt x="0" y="1766975"/>
                </a:cubicBezTo>
              </a:path>
            </a:pathLst>
          </a:custGeom>
          <a:noFill/>
          <a:ln w="222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FE8C6EE6-7077-4243-9C6C-6731F77732F6}"/>
              </a:ext>
            </a:extLst>
          </p:cNvPr>
          <p:cNvPicPr>
            <a:picLocks noChangeAspect="1"/>
          </p:cNvPicPr>
          <p:nvPr/>
        </p:nvPicPr>
        <p:blipFill>
          <a:blip r:embed="rId6"/>
          <a:stretch>
            <a:fillRect/>
          </a:stretch>
        </p:blipFill>
        <p:spPr>
          <a:xfrm>
            <a:off x="3564488" y="3180338"/>
            <a:ext cx="588962" cy="588962"/>
          </a:xfrm>
          <a:prstGeom prst="rect">
            <a:avLst/>
          </a:prstGeom>
        </p:spPr>
      </p:pic>
      <p:sp>
        <p:nvSpPr>
          <p:cNvPr id="25" name="矩形 24">
            <a:extLst>
              <a:ext uri="{FF2B5EF4-FFF2-40B4-BE49-F238E27FC236}">
                <a16:creationId xmlns:a16="http://schemas.microsoft.com/office/drawing/2014/main" id="{0386AFF2-19ED-4E4D-9A81-0DFA408D2040}"/>
              </a:ext>
            </a:extLst>
          </p:cNvPr>
          <p:cNvSpPr/>
          <p:nvPr/>
        </p:nvSpPr>
        <p:spPr>
          <a:xfrm>
            <a:off x="2552369" y="2146042"/>
            <a:ext cx="7088680" cy="9644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4C331C6D-C230-C948-9D97-AC23379D96CE}"/>
              </a:ext>
            </a:extLst>
          </p:cNvPr>
          <p:cNvSpPr txBox="1"/>
          <p:nvPr/>
        </p:nvSpPr>
        <p:spPr>
          <a:xfrm>
            <a:off x="838200" y="6033790"/>
            <a:ext cx="10097277" cy="646331"/>
          </a:xfrm>
          <a:prstGeom prst="rect">
            <a:avLst/>
          </a:prstGeom>
          <a:noFill/>
        </p:spPr>
        <p:txBody>
          <a:bodyPr wrap="square">
            <a:spAutoFit/>
          </a:bodyPr>
          <a:lstStyle/>
          <a:p>
            <a:r>
              <a:rPr lang="en-US" altLang="zh-CN" b="1" dirty="0"/>
              <a:t>Our system</a:t>
            </a:r>
            <a:r>
              <a:rPr lang="en-US" altLang="zh-CN" dirty="0"/>
              <a:t> selects a configuration with </a:t>
            </a:r>
            <a:r>
              <a:rPr lang="en-US" altLang="zh-CN" b="1" dirty="0"/>
              <a:t>best AUG-E </a:t>
            </a:r>
            <a:r>
              <a:rPr lang="en-US" altLang="zh-CN" dirty="0"/>
              <a:t>from a candidate list (</a:t>
            </a:r>
            <a:r>
              <a:rPr lang="en-US" altLang="zh-CN" sz="1800" dirty="0">
                <a:solidFill>
                  <a:srgbClr val="000000"/>
                </a:solidFill>
                <a:effectLst/>
                <a:latin typeface="LinLibertineT"/>
              </a:rPr>
              <a:t>hand-picked through extensive offline experiments</a:t>
            </a:r>
            <a:r>
              <a:rPr lang="en-US" altLang="zh-CN" dirty="0"/>
              <a:t>) for future pseudo labeling. </a:t>
            </a:r>
            <a:endParaRPr lang="zh-CN" altLang="en-US" dirty="0"/>
          </a:p>
        </p:txBody>
      </p:sp>
      <p:sp>
        <p:nvSpPr>
          <p:cNvPr id="3" name="灯片编号占位符 2">
            <a:extLst>
              <a:ext uri="{FF2B5EF4-FFF2-40B4-BE49-F238E27FC236}">
                <a16:creationId xmlns:a16="http://schemas.microsoft.com/office/drawing/2014/main" id="{40171918-2A1E-2041-8113-245F08EC3E6B}"/>
              </a:ext>
            </a:extLst>
          </p:cNvPr>
          <p:cNvSpPr>
            <a:spLocks noGrp="1"/>
          </p:cNvSpPr>
          <p:nvPr>
            <p:ph type="sldNum" sz="quarter" idx="4"/>
          </p:nvPr>
        </p:nvSpPr>
        <p:spPr/>
        <p:txBody>
          <a:bodyPr/>
          <a:lstStyle/>
          <a:p>
            <a:fld id="{9FE11B73-A815-BF4E-9B20-19D14749F6B9}" type="slidenum">
              <a:rPr kumimoji="1" lang="zh-CN" altLang="en-US" smtClean="0"/>
              <a:pPr/>
              <a:t>10</a:t>
            </a:fld>
            <a:r>
              <a:rPr kumimoji="1" lang="en-US" altLang="zh-CN"/>
              <a:t>/16</a:t>
            </a:r>
            <a:endParaRPr kumimoji="1" lang="zh-CN" altLang="en-US" dirty="0"/>
          </a:p>
        </p:txBody>
      </p:sp>
    </p:spTree>
    <p:custDataLst>
      <p:tags r:id="rId1"/>
    </p:custDataLst>
    <p:extLst>
      <p:ext uri="{BB962C8B-B14F-4D97-AF65-F5344CB8AC3E}">
        <p14:creationId xmlns:p14="http://schemas.microsoft.com/office/powerpoint/2010/main" val="8527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A4D6-A720-904A-A127-B6D165C13653}"/>
              </a:ext>
            </a:extLst>
          </p:cNvPr>
          <p:cNvSpPr>
            <a:spLocks noGrp="1"/>
          </p:cNvSpPr>
          <p:nvPr>
            <p:ph type="title"/>
          </p:nvPr>
        </p:nvSpPr>
        <p:spPr/>
        <p:txBody>
          <a:bodyPr/>
          <a:lstStyle/>
          <a:p>
            <a:r>
              <a:rPr lang="en-US" altLang="zh-CN" dirty="0"/>
              <a:t>Evaluation:</a:t>
            </a:r>
            <a:r>
              <a:rPr lang="zh-CN" altLang="en-US" dirty="0"/>
              <a:t> </a:t>
            </a:r>
            <a:r>
              <a:rPr lang="en-US" altLang="zh-CN" dirty="0"/>
              <a:t>Setup</a:t>
            </a:r>
            <a:endParaRPr lang="en-CN" dirty="0"/>
          </a:p>
        </p:txBody>
      </p:sp>
      <p:sp>
        <p:nvSpPr>
          <p:cNvPr id="3" name="Content Placeholder 2">
            <a:extLst>
              <a:ext uri="{FF2B5EF4-FFF2-40B4-BE49-F238E27FC236}">
                <a16:creationId xmlns:a16="http://schemas.microsoft.com/office/drawing/2014/main" id="{2AB83679-FB3C-704E-A0E0-7A7E04208810}"/>
              </a:ext>
            </a:extLst>
          </p:cNvPr>
          <p:cNvSpPr>
            <a:spLocks noGrp="1"/>
          </p:cNvSpPr>
          <p:nvPr>
            <p:ph idx="1"/>
          </p:nvPr>
        </p:nvSpPr>
        <p:spPr>
          <a:xfrm>
            <a:off x="532206" y="1387870"/>
            <a:ext cx="10515600" cy="4853046"/>
          </a:xfrm>
        </p:spPr>
        <p:txBody>
          <a:bodyPr>
            <a:normAutofit/>
          </a:bodyPr>
          <a:lstStyle/>
          <a:p>
            <a:r>
              <a:rPr lang="en-US" altLang="zh-CN" sz="2400" b="1" dirty="0"/>
              <a:t>Implementation</a:t>
            </a:r>
          </a:p>
          <a:p>
            <a:pPr lvl="1"/>
            <a:r>
              <a:rPr lang="en-US" altLang="zh-CN" sz="2000" dirty="0" err="1"/>
              <a:t>FedNLP</a:t>
            </a:r>
            <a:r>
              <a:rPr lang="en-US" altLang="zh-CN" sz="2000" baseline="30000" dirty="0"/>
              <a:t>[1]</a:t>
            </a:r>
          </a:p>
          <a:p>
            <a:pPr lvl="1"/>
            <a:r>
              <a:rPr lang="en-US" altLang="zh-CN" sz="2000" dirty="0"/>
              <a:t>PET</a:t>
            </a:r>
            <a:r>
              <a:rPr lang="en-US" altLang="zh-CN" sz="2000" baseline="30000" dirty="0"/>
              <a:t>[2]</a:t>
            </a:r>
          </a:p>
          <a:p>
            <a:r>
              <a:rPr lang="en-US" altLang="zh-CN" sz="2400" b="1" dirty="0"/>
              <a:t>Setups</a:t>
            </a:r>
          </a:p>
          <a:p>
            <a:pPr lvl="1"/>
            <a:r>
              <a:rPr lang="en-US" altLang="zh-CN" sz="2000" dirty="0"/>
              <a:t>2</a:t>
            </a:r>
            <a:r>
              <a:rPr lang="zh-CN" altLang="en-US" sz="2000" dirty="0"/>
              <a:t> </a:t>
            </a:r>
            <a:r>
              <a:rPr lang="en-US" altLang="zh-CN" sz="2000" dirty="0"/>
              <a:t>devices</a:t>
            </a:r>
            <a:r>
              <a:rPr lang="zh-CN" altLang="en-US" sz="2000" dirty="0"/>
              <a:t> </a:t>
            </a:r>
            <a:r>
              <a:rPr lang="en-US" altLang="zh-CN" sz="2000" dirty="0"/>
              <a:t>(TX2, RPI 4B)</a:t>
            </a:r>
          </a:p>
          <a:p>
            <a:pPr lvl="1"/>
            <a:r>
              <a:rPr lang="en-US" altLang="zh-CN" sz="2000" dirty="0"/>
              <a:t>2</a:t>
            </a:r>
            <a:r>
              <a:rPr lang="zh-CN" altLang="en-US" sz="2000" dirty="0"/>
              <a:t> </a:t>
            </a:r>
            <a:r>
              <a:rPr lang="en-US" altLang="zh-CN" sz="2000" dirty="0"/>
              <a:t>models (</a:t>
            </a:r>
            <a:r>
              <a:rPr lang="en-US" altLang="zh-CN" sz="2000" dirty="0" err="1"/>
              <a:t>RoBERTa</a:t>
            </a:r>
            <a:r>
              <a:rPr lang="en-US" altLang="zh-CN" sz="2000" dirty="0"/>
              <a:t>-base &amp; large)</a:t>
            </a:r>
          </a:p>
          <a:p>
            <a:pPr lvl="1"/>
            <a:r>
              <a:rPr lang="en-US" altLang="zh-CN" sz="2000" dirty="0"/>
              <a:t>4</a:t>
            </a:r>
            <a:r>
              <a:rPr lang="zh-CN" altLang="en-US" sz="2000" dirty="0"/>
              <a:t> </a:t>
            </a:r>
            <a:r>
              <a:rPr lang="en-US" altLang="zh-CN" sz="2000" dirty="0"/>
              <a:t>datasets</a:t>
            </a:r>
            <a:r>
              <a:rPr lang="zh-CN" altLang="en-US" sz="2000" dirty="0"/>
              <a:t> </a:t>
            </a:r>
            <a:endParaRPr lang="en-US" altLang="zh-CN" sz="2000" dirty="0"/>
          </a:p>
          <a:p>
            <a:r>
              <a:rPr lang="en-US" altLang="zh-CN" sz="2400" b="1" dirty="0"/>
              <a:t>Baselines</a:t>
            </a:r>
          </a:p>
          <a:p>
            <a:pPr marL="914400" lvl="1" indent="-457200">
              <a:buFont typeface="+mj-lt"/>
              <a:buAutoNum type="arabicPeriod"/>
            </a:pPr>
            <a:r>
              <a:rPr lang="en-US" altLang="zh-CN" sz="2000" dirty="0"/>
              <a:t>Vanilla Fine-Tuning (</a:t>
            </a:r>
            <a:r>
              <a:rPr lang="en-US" altLang="zh-CN" sz="2000" dirty="0" err="1"/>
              <a:t>FedCLS</a:t>
            </a:r>
            <a:r>
              <a:rPr lang="en-US" altLang="zh-CN" sz="2000" dirty="0"/>
              <a:t>)</a:t>
            </a:r>
          </a:p>
          <a:p>
            <a:pPr marL="914400" lvl="1" indent="-457200">
              <a:buFont typeface="+mj-lt"/>
              <a:buAutoNum type="arabicPeriod"/>
            </a:pPr>
            <a:r>
              <a:rPr lang="en-US" altLang="zh-CN" sz="2000" dirty="0"/>
              <a:t>Vanilla Few-shot Tuning (</a:t>
            </a:r>
            <a:r>
              <a:rPr lang="en-US" altLang="zh-CN" sz="2000" dirty="0" err="1"/>
              <a:t>FedFSL</a:t>
            </a:r>
            <a:r>
              <a:rPr lang="en-US" altLang="zh-CN" sz="2000" dirty="0"/>
              <a:t>)</a:t>
            </a:r>
          </a:p>
          <a:p>
            <a:pPr marL="914400" lvl="1" indent="-457200">
              <a:buFont typeface="+mj-lt"/>
              <a:buAutoNum type="arabicPeriod"/>
            </a:pPr>
            <a:r>
              <a:rPr lang="en-US" altLang="zh-CN" sz="2000" dirty="0"/>
              <a:t>Vanilla Few-shot Tuning + Bias-tuning</a:t>
            </a:r>
            <a:br>
              <a:rPr lang="en-US" altLang="zh-CN" sz="2000" dirty="0"/>
            </a:br>
            <a:r>
              <a:rPr lang="en-US" altLang="zh-CN" sz="2000" dirty="0"/>
              <a:t>(</a:t>
            </a:r>
            <a:r>
              <a:rPr lang="en-US" altLang="zh-CN" sz="2000" dirty="0" err="1"/>
              <a:t>FedFSL</a:t>
            </a:r>
            <a:r>
              <a:rPr lang="en-US" altLang="zh-CN" sz="2000" dirty="0"/>
              <a:t>-BIAS)</a:t>
            </a:r>
          </a:p>
        </p:txBody>
      </p:sp>
      <p:sp>
        <p:nvSpPr>
          <p:cNvPr id="11" name="TextBox 10">
            <a:extLst>
              <a:ext uri="{FF2B5EF4-FFF2-40B4-BE49-F238E27FC236}">
                <a16:creationId xmlns:a16="http://schemas.microsoft.com/office/drawing/2014/main" id="{E907DFAC-A978-094C-934C-BC8EF306409E}"/>
              </a:ext>
            </a:extLst>
          </p:cNvPr>
          <p:cNvSpPr txBox="1"/>
          <p:nvPr/>
        </p:nvSpPr>
        <p:spPr>
          <a:xfrm>
            <a:off x="5476240" y="4973293"/>
            <a:ext cx="5877560" cy="1015663"/>
          </a:xfrm>
          <a:prstGeom prst="rect">
            <a:avLst/>
          </a:prstGeom>
          <a:noFill/>
        </p:spPr>
        <p:txBody>
          <a:bodyPr wrap="square">
            <a:spAutoFit/>
          </a:bodyPr>
          <a:lstStyle/>
          <a:p>
            <a:r>
              <a:rPr lang="en-US" altLang="zh-CN" sz="1200" dirty="0">
                <a:solidFill>
                  <a:schemeClr val="bg1">
                    <a:lumMod val="50000"/>
                  </a:schemeClr>
                </a:solidFill>
              </a:rPr>
              <a:t>[1]</a:t>
            </a:r>
            <a:r>
              <a:rPr lang="zh-CN" altLang="en-US" sz="1200" dirty="0">
                <a:solidFill>
                  <a:schemeClr val="bg1">
                    <a:lumMod val="50000"/>
                  </a:schemeClr>
                </a:solidFill>
              </a:rPr>
              <a:t> </a:t>
            </a:r>
            <a:r>
              <a:rPr lang="en-GB" sz="1200" dirty="0">
                <a:solidFill>
                  <a:schemeClr val="bg1">
                    <a:lumMod val="50000"/>
                  </a:schemeClr>
                </a:solidFill>
              </a:rPr>
              <a:t>Yuchen Lin B, He C, Zeng Z, et al. </a:t>
            </a:r>
            <a:r>
              <a:rPr lang="en-GB" sz="1200" dirty="0" err="1">
                <a:solidFill>
                  <a:schemeClr val="bg1">
                    <a:lumMod val="50000"/>
                  </a:schemeClr>
                </a:solidFill>
              </a:rPr>
              <a:t>FedNLP</a:t>
            </a:r>
            <a:r>
              <a:rPr lang="en-GB" sz="1200" dirty="0">
                <a:solidFill>
                  <a:schemeClr val="bg1">
                    <a:lumMod val="50000"/>
                  </a:schemeClr>
                </a:solidFill>
              </a:rPr>
              <a:t>: Benchmarking Federated Learning Methods for Natural Language Processing Tasks[J]. Findings of NAACL, 2022.</a:t>
            </a:r>
          </a:p>
          <a:p>
            <a:r>
              <a:rPr lang="en-GB" sz="1200" dirty="0">
                <a:solidFill>
                  <a:schemeClr val="bg1">
                    <a:lumMod val="50000"/>
                  </a:schemeClr>
                </a:solidFill>
              </a:rPr>
              <a:t>[2] Schick T, </a:t>
            </a:r>
            <a:r>
              <a:rPr lang="en-GB" sz="1200" dirty="0" err="1">
                <a:solidFill>
                  <a:schemeClr val="bg1">
                    <a:lumMod val="50000"/>
                  </a:schemeClr>
                </a:solidFill>
              </a:rPr>
              <a:t>Schütze</a:t>
            </a:r>
            <a:r>
              <a:rPr lang="en-GB" sz="1200" dirty="0">
                <a:solidFill>
                  <a:schemeClr val="bg1">
                    <a:lumMod val="50000"/>
                  </a:schemeClr>
                </a:solidFill>
              </a:rPr>
              <a:t> H. Exploiting Cloze-Questions for Few-Shot Text Classification and Natural Language Inference[C]//Proceedings of the 16th Conference of the European Chapter of the Association for Computational Linguistics: Main Volume. 2021: 255-269.</a:t>
            </a:r>
            <a:endParaRPr lang="en-CN" sz="1200" dirty="0">
              <a:solidFill>
                <a:schemeClr val="bg1">
                  <a:lumMod val="50000"/>
                </a:schemeClr>
              </a:solidFill>
            </a:endParaRPr>
          </a:p>
        </p:txBody>
      </p:sp>
      <p:pic>
        <p:nvPicPr>
          <p:cNvPr id="6" name="图片 5">
            <a:extLst>
              <a:ext uri="{FF2B5EF4-FFF2-40B4-BE49-F238E27FC236}">
                <a16:creationId xmlns:a16="http://schemas.microsoft.com/office/drawing/2014/main" id="{F42662B2-8F03-794A-A6B3-30DD3F885D8E}"/>
              </a:ext>
            </a:extLst>
          </p:cNvPr>
          <p:cNvPicPr>
            <a:picLocks noChangeAspect="1"/>
          </p:cNvPicPr>
          <p:nvPr/>
        </p:nvPicPr>
        <p:blipFill rotWithShape="1">
          <a:blip r:embed="rId3"/>
          <a:srcRect l="50000" t="9931" r="6921" b="81218"/>
          <a:stretch/>
        </p:blipFill>
        <p:spPr>
          <a:xfrm>
            <a:off x="5313431" y="1254010"/>
            <a:ext cx="6346362" cy="1687413"/>
          </a:xfrm>
          <a:prstGeom prst="rect">
            <a:avLst/>
          </a:prstGeom>
        </p:spPr>
      </p:pic>
      <p:pic>
        <p:nvPicPr>
          <p:cNvPr id="10" name="图片 9">
            <a:extLst>
              <a:ext uri="{FF2B5EF4-FFF2-40B4-BE49-F238E27FC236}">
                <a16:creationId xmlns:a16="http://schemas.microsoft.com/office/drawing/2014/main" id="{B61B3CDB-E3B1-5E4B-A779-61C462E6666D}"/>
              </a:ext>
            </a:extLst>
          </p:cNvPr>
          <p:cNvPicPr>
            <a:picLocks noChangeAspect="1"/>
          </p:cNvPicPr>
          <p:nvPr/>
        </p:nvPicPr>
        <p:blipFill rotWithShape="1">
          <a:blip r:embed="rId3"/>
          <a:srcRect l="50000" t="24661" r="6921" b="67166"/>
          <a:stretch/>
        </p:blipFill>
        <p:spPr>
          <a:xfrm>
            <a:off x="5313431" y="3099379"/>
            <a:ext cx="6346363" cy="1558003"/>
          </a:xfrm>
          <a:prstGeom prst="rect">
            <a:avLst/>
          </a:prstGeom>
        </p:spPr>
      </p:pic>
      <p:sp>
        <p:nvSpPr>
          <p:cNvPr id="7" name="矩形 6">
            <a:extLst>
              <a:ext uri="{FF2B5EF4-FFF2-40B4-BE49-F238E27FC236}">
                <a16:creationId xmlns:a16="http://schemas.microsoft.com/office/drawing/2014/main" id="{07EB63DB-2636-F349-AFD9-8F4056C8BE58}"/>
              </a:ext>
            </a:extLst>
          </p:cNvPr>
          <p:cNvSpPr/>
          <p:nvPr/>
        </p:nvSpPr>
        <p:spPr>
          <a:xfrm>
            <a:off x="5702710" y="2251587"/>
            <a:ext cx="5486400" cy="186814"/>
          </a:xfrm>
          <a:prstGeom prst="rect">
            <a:avLst/>
          </a:prstGeom>
          <a:solidFill>
            <a:srgbClr val="C00000">
              <a:alpha val="216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文本框 7">
            <a:extLst>
              <a:ext uri="{FF2B5EF4-FFF2-40B4-BE49-F238E27FC236}">
                <a16:creationId xmlns:a16="http://schemas.microsoft.com/office/drawing/2014/main" id="{4773D855-0F7F-044B-A598-C5E6EF035F3B}"/>
              </a:ext>
            </a:extLst>
          </p:cNvPr>
          <p:cNvSpPr txBox="1"/>
          <p:nvPr/>
        </p:nvSpPr>
        <p:spPr>
          <a:xfrm>
            <a:off x="3622517" y="1928421"/>
            <a:ext cx="2052998" cy="646331"/>
          </a:xfrm>
          <a:prstGeom prst="rect">
            <a:avLst/>
          </a:prstGeom>
          <a:noFill/>
        </p:spPr>
        <p:txBody>
          <a:bodyPr wrap="none" rtlCol="0">
            <a:spAutoFit/>
          </a:bodyPr>
          <a:lstStyle/>
          <a:p>
            <a:pPr algn="ctr"/>
            <a:r>
              <a:rPr kumimoji="1" lang="en-US" altLang="zh-CN" dirty="0">
                <a:solidFill>
                  <a:srgbClr val="C00000"/>
                </a:solidFill>
              </a:rPr>
              <a:t>64 labels in total </a:t>
            </a:r>
            <a:br>
              <a:rPr kumimoji="1" lang="en-US" altLang="zh-CN" dirty="0">
                <a:solidFill>
                  <a:srgbClr val="C00000"/>
                </a:solidFill>
              </a:rPr>
            </a:br>
            <a:r>
              <a:rPr kumimoji="1" lang="en-US" altLang="zh-CN" dirty="0">
                <a:solidFill>
                  <a:srgbClr val="C00000"/>
                </a:solidFill>
              </a:rPr>
              <a:t>instead of per client</a:t>
            </a:r>
            <a:endParaRPr kumimoji="1" lang="zh-CN" altLang="en-US" dirty="0">
              <a:solidFill>
                <a:srgbClr val="C00000"/>
              </a:solidFill>
            </a:endParaRPr>
          </a:p>
        </p:txBody>
      </p:sp>
      <p:sp>
        <p:nvSpPr>
          <p:cNvPr id="4" name="灯片编号占位符 3">
            <a:extLst>
              <a:ext uri="{FF2B5EF4-FFF2-40B4-BE49-F238E27FC236}">
                <a16:creationId xmlns:a16="http://schemas.microsoft.com/office/drawing/2014/main" id="{A5AC2CFC-52B3-AC42-8003-EC318B77A47B}"/>
              </a:ext>
            </a:extLst>
          </p:cNvPr>
          <p:cNvSpPr>
            <a:spLocks noGrp="1"/>
          </p:cNvSpPr>
          <p:nvPr>
            <p:ph type="sldNum" sz="quarter" idx="4"/>
          </p:nvPr>
        </p:nvSpPr>
        <p:spPr/>
        <p:txBody>
          <a:bodyPr/>
          <a:lstStyle/>
          <a:p>
            <a:fld id="{9FE11B73-A815-BF4E-9B20-19D14749F6B9}" type="slidenum">
              <a:rPr kumimoji="1" lang="zh-CN" altLang="en-US" smtClean="0"/>
              <a:pPr/>
              <a:t>11</a:t>
            </a:fld>
            <a:r>
              <a:rPr kumimoji="1" lang="en-US" altLang="zh-CN"/>
              <a:t>/16</a:t>
            </a:r>
            <a:endParaRPr kumimoji="1" lang="zh-CN" altLang="en-US" dirty="0"/>
          </a:p>
        </p:txBody>
      </p:sp>
    </p:spTree>
    <p:extLst>
      <p:ext uri="{BB962C8B-B14F-4D97-AF65-F5344CB8AC3E}">
        <p14:creationId xmlns:p14="http://schemas.microsoft.com/office/powerpoint/2010/main" val="434279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DE315004-41AD-9C4B-8571-3662059FB40F}"/>
              </a:ext>
            </a:extLst>
          </p:cNvPr>
          <p:cNvSpPr txBox="1"/>
          <p:nvPr/>
        </p:nvSpPr>
        <p:spPr>
          <a:xfrm>
            <a:off x="10396906" y="3502736"/>
            <a:ext cx="696024" cy="369332"/>
          </a:xfrm>
          <a:prstGeom prst="rect">
            <a:avLst/>
          </a:prstGeom>
          <a:noFill/>
        </p:spPr>
        <p:txBody>
          <a:bodyPr wrap="square" rtlCol="0">
            <a:spAutoFit/>
          </a:bodyPr>
          <a:lstStyle/>
          <a:p>
            <a:r>
              <a:rPr kumimoji="1" lang="en-US" altLang="zh-CN" b="1" i="0">
                <a:solidFill>
                  <a:srgbClr val="C00000"/>
                </a:solidFill>
                <a:effectLst/>
                <a:latin typeface="Söhne"/>
              </a:rPr>
              <a:t>46</a:t>
            </a:r>
            <a:r>
              <a:rPr lang="en-US" altLang="zh-CN" b="1" i="0">
                <a:solidFill>
                  <a:srgbClr val="C00000"/>
                </a:solidFill>
                <a:effectLst/>
                <a:latin typeface="Söhne"/>
              </a:rPr>
              <a:t>×</a:t>
            </a:r>
            <a:endParaRPr kumimoji="1" lang="zh-CN" altLang="en-US" b="1" dirty="0">
              <a:solidFill>
                <a:srgbClr val="C00000"/>
              </a:solidFill>
            </a:endParaRPr>
          </a:p>
        </p:txBody>
      </p:sp>
      <p:cxnSp>
        <p:nvCxnSpPr>
          <p:cNvPr id="12" name="直线箭头连接符 11">
            <a:extLst>
              <a:ext uri="{FF2B5EF4-FFF2-40B4-BE49-F238E27FC236}">
                <a16:creationId xmlns:a16="http://schemas.microsoft.com/office/drawing/2014/main" id="{984C5468-4948-BF46-B592-ADD1C2E59E36}"/>
              </a:ext>
            </a:extLst>
          </p:cNvPr>
          <p:cNvCxnSpPr>
            <a:cxnSpLocks/>
          </p:cNvCxnSpPr>
          <p:nvPr/>
        </p:nvCxnSpPr>
        <p:spPr>
          <a:xfrm flipH="1">
            <a:off x="10397666" y="3482125"/>
            <a:ext cx="6269" cy="424677"/>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7D131E-CCD1-A240-A288-CB9590048F3C}"/>
              </a:ext>
            </a:extLst>
          </p:cNvPr>
          <p:cNvSpPr>
            <a:spLocks noGrp="1"/>
          </p:cNvSpPr>
          <p:nvPr>
            <p:ph type="title"/>
          </p:nvPr>
        </p:nvSpPr>
        <p:spPr/>
        <p:txBody>
          <a:bodyPr/>
          <a:lstStyle/>
          <a:p>
            <a:r>
              <a:rPr lang="en-US" altLang="zh-CN" dirty="0"/>
              <a:t>Evaluation:</a:t>
            </a:r>
            <a:r>
              <a:rPr lang="zh-CN" altLang="en-US" dirty="0"/>
              <a:t> </a:t>
            </a:r>
            <a:r>
              <a:rPr lang="en-US" altLang="zh-CN" dirty="0"/>
              <a:t>End-to-end Performance</a:t>
            </a:r>
            <a:endParaRPr lang="en-CN" dirty="0"/>
          </a:p>
        </p:txBody>
      </p:sp>
      <p:sp>
        <p:nvSpPr>
          <p:cNvPr id="3" name="Content Placeholder 2">
            <a:extLst>
              <a:ext uri="{FF2B5EF4-FFF2-40B4-BE49-F238E27FC236}">
                <a16:creationId xmlns:a16="http://schemas.microsoft.com/office/drawing/2014/main" id="{9DE510EF-B3F1-A047-90CE-286C8B94FFF0}"/>
              </a:ext>
            </a:extLst>
          </p:cNvPr>
          <p:cNvSpPr>
            <a:spLocks noGrp="1"/>
          </p:cNvSpPr>
          <p:nvPr>
            <p:ph idx="1"/>
          </p:nvPr>
        </p:nvSpPr>
        <p:spPr>
          <a:xfrm>
            <a:off x="838200" y="1323918"/>
            <a:ext cx="10515600" cy="555753"/>
          </a:xfrm>
        </p:spPr>
        <p:txBody>
          <a:bodyPr>
            <a:normAutofit fontScale="92500"/>
          </a:bodyPr>
          <a:lstStyle/>
          <a:p>
            <a:r>
              <a:rPr lang="en-US" altLang="zh-CN" dirty="0"/>
              <a:t>Our system significantly speeds up model convergence at high accuracy.</a:t>
            </a:r>
          </a:p>
        </p:txBody>
      </p:sp>
      <p:sp>
        <p:nvSpPr>
          <p:cNvPr id="13" name="矩形 12">
            <a:extLst>
              <a:ext uri="{FF2B5EF4-FFF2-40B4-BE49-F238E27FC236}">
                <a16:creationId xmlns:a16="http://schemas.microsoft.com/office/drawing/2014/main" id="{36920EC2-24CA-4544-A819-6BDF026BA431}"/>
              </a:ext>
            </a:extLst>
          </p:cNvPr>
          <p:cNvSpPr/>
          <p:nvPr/>
        </p:nvSpPr>
        <p:spPr>
          <a:xfrm>
            <a:off x="2138619" y="-1267475"/>
            <a:ext cx="8709102" cy="267629"/>
          </a:xfrm>
          <a:prstGeom prst="rect">
            <a:avLst/>
          </a:prstGeom>
          <a:solidFill>
            <a:srgbClr val="C00000">
              <a:alpha val="2224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线连接符 14">
            <a:extLst>
              <a:ext uri="{FF2B5EF4-FFF2-40B4-BE49-F238E27FC236}">
                <a16:creationId xmlns:a16="http://schemas.microsoft.com/office/drawing/2014/main" id="{ED3D3CE6-F13C-9045-9FCF-88AA1BBC3701}"/>
              </a:ext>
            </a:extLst>
          </p:cNvPr>
          <p:cNvCxnSpPr>
            <a:cxnSpLocks/>
          </p:cNvCxnSpPr>
          <p:nvPr/>
        </p:nvCxnSpPr>
        <p:spPr>
          <a:xfrm>
            <a:off x="10259870" y="3429749"/>
            <a:ext cx="590926"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5CAFD6AC-49C9-F24D-BB1B-9721BB2397B5}"/>
              </a:ext>
            </a:extLst>
          </p:cNvPr>
          <p:cNvCxnSpPr>
            <a:cxnSpLocks/>
          </p:cNvCxnSpPr>
          <p:nvPr/>
        </p:nvCxnSpPr>
        <p:spPr>
          <a:xfrm>
            <a:off x="10259870" y="3975033"/>
            <a:ext cx="590926"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DB1C03F-F9A5-3442-AEDF-BF6CE91B5C51}"/>
              </a:ext>
            </a:extLst>
          </p:cNvPr>
          <p:cNvSpPr/>
          <p:nvPr/>
        </p:nvSpPr>
        <p:spPr>
          <a:xfrm>
            <a:off x="2191168" y="-635937"/>
            <a:ext cx="8709102" cy="267629"/>
          </a:xfrm>
          <a:prstGeom prst="rect">
            <a:avLst/>
          </a:prstGeom>
          <a:solidFill>
            <a:schemeClr val="tx1">
              <a:alpha val="2224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13F662C9-0153-544E-BC30-AB3DE531A709}"/>
              </a:ext>
            </a:extLst>
          </p:cNvPr>
          <p:cNvSpPr txBox="1"/>
          <p:nvPr/>
        </p:nvSpPr>
        <p:spPr>
          <a:xfrm>
            <a:off x="719944" y="4607304"/>
            <a:ext cx="10305865" cy="1015663"/>
          </a:xfrm>
          <a:prstGeom prst="rect">
            <a:avLst/>
          </a:prstGeom>
          <a:noFill/>
        </p:spPr>
        <p:txBody>
          <a:bodyPr wrap="square">
            <a:spAutoFit/>
          </a:bodyPr>
          <a:lstStyle/>
          <a:p>
            <a:r>
              <a:rPr lang="en-US" altLang="zh-CN" sz="2000" dirty="0"/>
              <a:t>Table 1: The final </a:t>
            </a:r>
            <a:r>
              <a:rPr lang="en-US" altLang="zh-CN" sz="2000" dirty="0">
                <a:solidFill>
                  <a:schemeClr val="accent6">
                    <a:lumMod val="75000"/>
                  </a:schemeClr>
                </a:solidFill>
              </a:rPr>
              <a:t>convergence accuracy </a:t>
            </a:r>
            <a:r>
              <a:rPr lang="en-US" altLang="zh-CN" sz="2000" dirty="0"/>
              <a:t>(“Conv. Acc.”) and </a:t>
            </a:r>
            <a:r>
              <a:rPr lang="en-US" altLang="zh-CN" sz="2000" dirty="0">
                <a:solidFill>
                  <a:srgbClr val="C00000"/>
                </a:solidFill>
              </a:rPr>
              <a:t>the elapsed training time </a:t>
            </a:r>
            <a:r>
              <a:rPr lang="en-US" altLang="zh-CN" sz="2000" dirty="0"/>
              <a:t>(“Time-to-acc”) to reach different relative accuracy. “acc1”/“acc2” are the final convergence accuracy of </a:t>
            </a:r>
            <a:r>
              <a:rPr lang="en-US" altLang="zh-CN" sz="2000" dirty="0" err="1"/>
              <a:t>FedFSL</a:t>
            </a:r>
            <a:r>
              <a:rPr lang="en-US" altLang="zh-CN" sz="2000" dirty="0"/>
              <a:t>/</a:t>
            </a:r>
            <a:r>
              <a:rPr lang="en-US" altLang="zh-CN" sz="2000" dirty="0" err="1"/>
              <a:t>FedFSL</a:t>
            </a:r>
            <a:r>
              <a:rPr lang="en-US" altLang="zh-CN" sz="2000" dirty="0"/>
              <a:t>-BIAS, respectively. “X” means the accuracy cannot be achieved.</a:t>
            </a:r>
            <a:endParaRPr lang="zh-CN" altLang="en-US" sz="2000" dirty="0"/>
          </a:p>
        </p:txBody>
      </p:sp>
      <p:pic>
        <p:nvPicPr>
          <p:cNvPr id="6" name="图片 5">
            <a:extLst>
              <a:ext uri="{FF2B5EF4-FFF2-40B4-BE49-F238E27FC236}">
                <a16:creationId xmlns:a16="http://schemas.microsoft.com/office/drawing/2014/main" id="{4721179C-2CF0-5149-8555-2049BEBF5C02}"/>
              </a:ext>
            </a:extLst>
          </p:cNvPr>
          <p:cNvPicPr>
            <a:picLocks noChangeAspect="1"/>
          </p:cNvPicPr>
          <p:nvPr/>
        </p:nvPicPr>
        <p:blipFill rotWithShape="1">
          <a:blip r:embed="rId3"/>
          <a:srcRect l="8342" t="38349" r="8209" b="51429"/>
          <a:stretch/>
        </p:blipFill>
        <p:spPr>
          <a:xfrm>
            <a:off x="558800" y="2467093"/>
            <a:ext cx="9796023" cy="1552789"/>
          </a:xfrm>
          <a:prstGeom prst="rect">
            <a:avLst/>
          </a:prstGeom>
        </p:spPr>
      </p:pic>
      <p:cxnSp>
        <p:nvCxnSpPr>
          <p:cNvPr id="23" name="直线连接符 22">
            <a:extLst>
              <a:ext uri="{FF2B5EF4-FFF2-40B4-BE49-F238E27FC236}">
                <a16:creationId xmlns:a16="http://schemas.microsoft.com/office/drawing/2014/main" id="{6C8F2357-BAED-D141-884A-AC0228DC6D11}"/>
              </a:ext>
            </a:extLst>
          </p:cNvPr>
          <p:cNvCxnSpPr>
            <a:cxnSpLocks/>
          </p:cNvCxnSpPr>
          <p:nvPr/>
        </p:nvCxnSpPr>
        <p:spPr>
          <a:xfrm>
            <a:off x="8150333" y="4027139"/>
            <a:ext cx="3609867" cy="0"/>
          </a:xfrm>
          <a:prstGeom prst="line">
            <a:avLst/>
          </a:prstGeom>
          <a:ln w="254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3841F34E-3937-6245-83B3-7201ACCF1698}"/>
              </a:ext>
            </a:extLst>
          </p:cNvPr>
          <p:cNvCxnSpPr>
            <a:cxnSpLocks/>
          </p:cNvCxnSpPr>
          <p:nvPr/>
        </p:nvCxnSpPr>
        <p:spPr>
          <a:xfrm flipV="1">
            <a:off x="8150333" y="3252994"/>
            <a:ext cx="3609867" cy="1"/>
          </a:xfrm>
          <a:prstGeom prst="line">
            <a:avLst/>
          </a:prstGeom>
          <a:ln w="254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2730EAB8-06F0-CC4A-B646-134DC5C45FE2}"/>
              </a:ext>
            </a:extLst>
          </p:cNvPr>
          <p:cNvSpPr/>
          <p:nvPr/>
        </p:nvSpPr>
        <p:spPr>
          <a:xfrm>
            <a:off x="8652844" y="3429748"/>
            <a:ext cx="1607026" cy="545285"/>
          </a:xfrm>
          <a:prstGeom prst="rect">
            <a:avLst/>
          </a:prstGeom>
          <a:solidFill>
            <a:srgbClr val="C00000">
              <a:alpha val="98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矩形 26">
            <a:extLst>
              <a:ext uri="{FF2B5EF4-FFF2-40B4-BE49-F238E27FC236}">
                <a16:creationId xmlns:a16="http://schemas.microsoft.com/office/drawing/2014/main" id="{6968D5E4-EBF1-BF43-9973-93343E04837A}"/>
              </a:ext>
            </a:extLst>
          </p:cNvPr>
          <p:cNvSpPr/>
          <p:nvPr/>
        </p:nvSpPr>
        <p:spPr>
          <a:xfrm>
            <a:off x="8150333" y="3267508"/>
            <a:ext cx="502511" cy="752373"/>
          </a:xfrm>
          <a:prstGeom prst="rect">
            <a:avLst/>
          </a:prstGeom>
          <a:solidFill>
            <a:schemeClr val="accent6">
              <a:lumMod val="75000"/>
              <a:alpha val="98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矩形 27">
            <a:extLst>
              <a:ext uri="{FF2B5EF4-FFF2-40B4-BE49-F238E27FC236}">
                <a16:creationId xmlns:a16="http://schemas.microsoft.com/office/drawing/2014/main" id="{A41A0837-0C52-6346-8F2D-C57ACDE43EFD}"/>
              </a:ext>
            </a:extLst>
          </p:cNvPr>
          <p:cNvSpPr/>
          <p:nvPr/>
        </p:nvSpPr>
        <p:spPr>
          <a:xfrm>
            <a:off x="6478196" y="3429748"/>
            <a:ext cx="1668773" cy="545285"/>
          </a:xfrm>
          <a:prstGeom prst="rect">
            <a:avLst/>
          </a:prstGeom>
          <a:solidFill>
            <a:srgbClr val="C00000">
              <a:alpha val="98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矩形 28">
            <a:extLst>
              <a:ext uri="{FF2B5EF4-FFF2-40B4-BE49-F238E27FC236}">
                <a16:creationId xmlns:a16="http://schemas.microsoft.com/office/drawing/2014/main" id="{B37E4BD9-597F-AD43-9228-620D689C57BB}"/>
              </a:ext>
            </a:extLst>
          </p:cNvPr>
          <p:cNvSpPr/>
          <p:nvPr/>
        </p:nvSpPr>
        <p:spPr>
          <a:xfrm>
            <a:off x="4257876" y="3431284"/>
            <a:ext cx="1697621" cy="545285"/>
          </a:xfrm>
          <a:prstGeom prst="rect">
            <a:avLst/>
          </a:prstGeom>
          <a:solidFill>
            <a:srgbClr val="C00000">
              <a:alpha val="98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矩形 29">
            <a:extLst>
              <a:ext uri="{FF2B5EF4-FFF2-40B4-BE49-F238E27FC236}">
                <a16:creationId xmlns:a16="http://schemas.microsoft.com/office/drawing/2014/main" id="{DC298DDF-810B-2345-9789-19CB5994155B}"/>
              </a:ext>
            </a:extLst>
          </p:cNvPr>
          <p:cNvSpPr/>
          <p:nvPr/>
        </p:nvSpPr>
        <p:spPr>
          <a:xfrm>
            <a:off x="2107712" y="3421820"/>
            <a:ext cx="1640877" cy="545285"/>
          </a:xfrm>
          <a:prstGeom prst="rect">
            <a:avLst/>
          </a:prstGeom>
          <a:solidFill>
            <a:srgbClr val="C00000">
              <a:alpha val="98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矩形 30">
            <a:extLst>
              <a:ext uri="{FF2B5EF4-FFF2-40B4-BE49-F238E27FC236}">
                <a16:creationId xmlns:a16="http://schemas.microsoft.com/office/drawing/2014/main" id="{41F729CE-9BE6-BD4D-B31E-28628243A329}"/>
              </a:ext>
            </a:extLst>
          </p:cNvPr>
          <p:cNvSpPr/>
          <p:nvPr/>
        </p:nvSpPr>
        <p:spPr>
          <a:xfrm>
            <a:off x="5975686" y="3226386"/>
            <a:ext cx="502511" cy="752373"/>
          </a:xfrm>
          <a:prstGeom prst="rect">
            <a:avLst/>
          </a:prstGeom>
          <a:solidFill>
            <a:schemeClr val="accent6">
              <a:lumMod val="75000"/>
              <a:alpha val="98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矩形 31">
            <a:extLst>
              <a:ext uri="{FF2B5EF4-FFF2-40B4-BE49-F238E27FC236}">
                <a16:creationId xmlns:a16="http://schemas.microsoft.com/office/drawing/2014/main" id="{CBBD19C6-C381-8B42-8D53-9992003E1ACA}"/>
              </a:ext>
            </a:extLst>
          </p:cNvPr>
          <p:cNvSpPr/>
          <p:nvPr/>
        </p:nvSpPr>
        <p:spPr>
          <a:xfrm>
            <a:off x="3752963" y="3248841"/>
            <a:ext cx="502511" cy="752373"/>
          </a:xfrm>
          <a:prstGeom prst="rect">
            <a:avLst/>
          </a:prstGeom>
          <a:solidFill>
            <a:schemeClr val="accent6">
              <a:lumMod val="75000"/>
              <a:alpha val="98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矩形 32">
            <a:extLst>
              <a:ext uri="{FF2B5EF4-FFF2-40B4-BE49-F238E27FC236}">
                <a16:creationId xmlns:a16="http://schemas.microsoft.com/office/drawing/2014/main" id="{A07732E5-184D-6441-ABB7-A5C62C93B387}"/>
              </a:ext>
            </a:extLst>
          </p:cNvPr>
          <p:cNvSpPr/>
          <p:nvPr/>
        </p:nvSpPr>
        <p:spPr>
          <a:xfrm>
            <a:off x="1611739" y="3248840"/>
            <a:ext cx="502511" cy="752373"/>
          </a:xfrm>
          <a:prstGeom prst="rect">
            <a:avLst/>
          </a:prstGeom>
          <a:solidFill>
            <a:schemeClr val="accent6">
              <a:lumMod val="75000"/>
              <a:alpha val="98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文本框 33">
            <a:extLst>
              <a:ext uri="{FF2B5EF4-FFF2-40B4-BE49-F238E27FC236}">
                <a16:creationId xmlns:a16="http://schemas.microsoft.com/office/drawing/2014/main" id="{2C36476D-0A18-E846-BBD0-25A9165A3795}"/>
              </a:ext>
            </a:extLst>
          </p:cNvPr>
          <p:cNvSpPr txBox="1"/>
          <p:nvPr/>
        </p:nvSpPr>
        <p:spPr>
          <a:xfrm>
            <a:off x="11117388" y="3434740"/>
            <a:ext cx="758541" cy="369332"/>
          </a:xfrm>
          <a:prstGeom prst="rect">
            <a:avLst/>
          </a:prstGeom>
          <a:noFill/>
        </p:spPr>
        <p:txBody>
          <a:bodyPr wrap="none" rtlCol="0">
            <a:spAutoFit/>
          </a:bodyPr>
          <a:lstStyle/>
          <a:p>
            <a:r>
              <a:rPr kumimoji="1" lang="en-US" altLang="zh-CN" b="1" dirty="0">
                <a:solidFill>
                  <a:schemeClr val="accent6">
                    <a:lumMod val="75000"/>
                  </a:schemeClr>
                </a:solidFill>
              </a:rPr>
              <a:t>68.0%</a:t>
            </a:r>
            <a:endParaRPr kumimoji="1" lang="zh-CN" altLang="en-US" b="1" dirty="0">
              <a:solidFill>
                <a:schemeClr val="accent6">
                  <a:lumMod val="75000"/>
                </a:schemeClr>
              </a:solidFill>
            </a:endParaRPr>
          </a:p>
        </p:txBody>
      </p:sp>
      <p:sp>
        <p:nvSpPr>
          <p:cNvPr id="35" name="右箭头 34">
            <a:extLst>
              <a:ext uri="{FF2B5EF4-FFF2-40B4-BE49-F238E27FC236}">
                <a16:creationId xmlns:a16="http://schemas.microsoft.com/office/drawing/2014/main" id="{973A5704-FD51-F941-9E42-DFF3AE34DB66}"/>
              </a:ext>
            </a:extLst>
          </p:cNvPr>
          <p:cNvSpPr/>
          <p:nvPr/>
        </p:nvSpPr>
        <p:spPr>
          <a:xfrm rot="16200000">
            <a:off x="10985826" y="3537165"/>
            <a:ext cx="228493" cy="15358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3AFBAAD4-0556-1A49-8596-C35544DC1966}"/>
              </a:ext>
            </a:extLst>
          </p:cNvPr>
          <p:cNvSpPr>
            <a:spLocks noGrp="1"/>
          </p:cNvSpPr>
          <p:nvPr>
            <p:ph type="sldNum" sz="quarter" idx="4"/>
          </p:nvPr>
        </p:nvSpPr>
        <p:spPr/>
        <p:txBody>
          <a:bodyPr/>
          <a:lstStyle/>
          <a:p>
            <a:fld id="{9FE11B73-A815-BF4E-9B20-19D14749F6B9}" type="slidenum">
              <a:rPr kumimoji="1" lang="zh-CN" altLang="en-US" smtClean="0"/>
              <a:pPr/>
              <a:t>12</a:t>
            </a:fld>
            <a:r>
              <a:rPr kumimoji="1" lang="en-US" altLang="zh-CN"/>
              <a:t>/16</a:t>
            </a:r>
            <a:endParaRPr kumimoji="1" lang="zh-CN" altLang="en-US" dirty="0"/>
          </a:p>
        </p:txBody>
      </p:sp>
    </p:spTree>
    <p:extLst>
      <p:ext uri="{BB962C8B-B14F-4D97-AF65-F5344CB8AC3E}">
        <p14:creationId xmlns:p14="http://schemas.microsoft.com/office/powerpoint/2010/main" val="254332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D131E-CCD1-A240-A288-CB9590048F3C}"/>
              </a:ext>
            </a:extLst>
          </p:cNvPr>
          <p:cNvSpPr>
            <a:spLocks noGrp="1"/>
          </p:cNvSpPr>
          <p:nvPr>
            <p:ph type="title"/>
          </p:nvPr>
        </p:nvSpPr>
        <p:spPr/>
        <p:txBody>
          <a:bodyPr/>
          <a:lstStyle/>
          <a:p>
            <a:r>
              <a:rPr lang="en-US" altLang="zh-CN" dirty="0"/>
              <a:t>Evaluation:</a:t>
            </a:r>
            <a:r>
              <a:rPr lang="zh-CN" altLang="en-US" dirty="0"/>
              <a:t> </a:t>
            </a:r>
            <a:r>
              <a:rPr lang="en-US" altLang="zh-CN" dirty="0"/>
              <a:t>Key deign</a:t>
            </a:r>
            <a:endParaRPr lang="en-CN" dirty="0"/>
          </a:p>
        </p:txBody>
      </p:sp>
      <p:sp>
        <p:nvSpPr>
          <p:cNvPr id="3" name="Content Placeholder 2">
            <a:extLst>
              <a:ext uri="{FF2B5EF4-FFF2-40B4-BE49-F238E27FC236}">
                <a16:creationId xmlns:a16="http://schemas.microsoft.com/office/drawing/2014/main" id="{9DE510EF-B3F1-A047-90CE-286C8B94FFF0}"/>
              </a:ext>
            </a:extLst>
          </p:cNvPr>
          <p:cNvSpPr>
            <a:spLocks noGrp="1"/>
          </p:cNvSpPr>
          <p:nvPr>
            <p:ph idx="1"/>
          </p:nvPr>
        </p:nvSpPr>
        <p:spPr/>
        <p:txBody>
          <a:bodyPr/>
          <a:lstStyle/>
          <a:p>
            <a:r>
              <a:rPr lang="en-US" altLang="zh-CN" dirty="0"/>
              <a:t>Our key designs contribute to the results significantly.</a:t>
            </a:r>
          </a:p>
        </p:txBody>
      </p:sp>
      <p:sp>
        <p:nvSpPr>
          <p:cNvPr id="10" name="文本框 9">
            <a:extLst>
              <a:ext uri="{FF2B5EF4-FFF2-40B4-BE49-F238E27FC236}">
                <a16:creationId xmlns:a16="http://schemas.microsoft.com/office/drawing/2014/main" id="{0AB44D62-4817-AE43-90F4-C889BCD3B47E}"/>
              </a:ext>
            </a:extLst>
          </p:cNvPr>
          <p:cNvSpPr txBox="1"/>
          <p:nvPr/>
        </p:nvSpPr>
        <p:spPr>
          <a:xfrm>
            <a:off x="1670750" y="5365423"/>
            <a:ext cx="9260499" cy="923330"/>
          </a:xfrm>
          <a:prstGeom prst="rect">
            <a:avLst/>
          </a:prstGeom>
          <a:noFill/>
        </p:spPr>
        <p:txBody>
          <a:bodyPr wrap="square">
            <a:spAutoFit/>
          </a:bodyPr>
          <a:lstStyle/>
          <a:p>
            <a:r>
              <a:rPr lang="en-US" altLang="zh-CN" dirty="0"/>
              <a:t>Fig. 1: Model convergence delays with and without Our system’s key designs, showing their significance. </a:t>
            </a:r>
            <a:r>
              <a:rPr lang="en-US" altLang="zh-CN" b="1" dirty="0"/>
              <a:t>DC</a:t>
            </a:r>
            <a:r>
              <a:rPr lang="en-US" altLang="zh-CN" dirty="0"/>
              <a:t>: training depth/capacity co-planning; </a:t>
            </a:r>
            <a:r>
              <a:rPr lang="en-US" altLang="zh-CN" b="1" dirty="0"/>
              <a:t>RF</a:t>
            </a:r>
            <a:r>
              <a:rPr lang="en-US" altLang="zh-CN" dirty="0"/>
              <a:t>: representative filtering; </a:t>
            </a:r>
            <a:r>
              <a:rPr lang="en-US" altLang="zh-CN" b="1" dirty="0"/>
              <a:t>CP</a:t>
            </a:r>
            <a:r>
              <a:rPr lang="en-US" altLang="zh-CN" dirty="0"/>
              <a:t>: curriculum pacing.</a:t>
            </a:r>
            <a:endParaRPr lang="zh-CN" altLang="en-US" dirty="0"/>
          </a:p>
        </p:txBody>
      </p:sp>
      <p:pic>
        <p:nvPicPr>
          <p:cNvPr id="7" name="图片 6">
            <a:extLst>
              <a:ext uri="{FF2B5EF4-FFF2-40B4-BE49-F238E27FC236}">
                <a16:creationId xmlns:a16="http://schemas.microsoft.com/office/drawing/2014/main" id="{FF0E5D0E-E008-6A4A-8C86-6BE99B8C4AC5}"/>
              </a:ext>
            </a:extLst>
          </p:cNvPr>
          <p:cNvPicPr>
            <a:picLocks noChangeAspect="1"/>
          </p:cNvPicPr>
          <p:nvPr/>
        </p:nvPicPr>
        <p:blipFill rotWithShape="1">
          <a:blip r:embed="rId3"/>
          <a:srcRect l="8541" t="24619" r="49565" b="66066"/>
          <a:stretch/>
        </p:blipFill>
        <p:spPr>
          <a:xfrm>
            <a:off x="913843" y="2091498"/>
            <a:ext cx="10007019" cy="2879331"/>
          </a:xfrm>
          <a:prstGeom prst="rect">
            <a:avLst/>
          </a:prstGeom>
        </p:spPr>
      </p:pic>
      <p:sp>
        <p:nvSpPr>
          <p:cNvPr id="87" name="文本框 86">
            <a:extLst>
              <a:ext uri="{FF2B5EF4-FFF2-40B4-BE49-F238E27FC236}">
                <a16:creationId xmlns:a16="http://schemas.microsoft.com/office/drawing/2014/main" id="{38618653-39EC-0846-A46E-C26A5FC7A1E9}"/>
              </a:ext>
            </a:extLst>
          </p:cNvPr>
          <p:cNvSpPr txBox="1"/>
          <p:nvPr/>
        </p:nvSpPr>
        <p:spPr>
          <a:xfrm>
            <a:off x="10141413" y="4241102"/>
            <a:ext cx="590226" cy="338554"/>
          </a:xfrm>
          <a:prstGeom prst="rect">
            <a:avLst/>
          </a:prstGeom>
          <a:noFill/>
        </p:spPr>
        <p:txBody>
          <a:bodyPr wrap="none" rtlCol="0">
            <a:spAutoFit/>
          </a:bodyPr>
          <a:lstStyle/>
          <a:p>
            <a:r>
              <a:rPr kumimoji="1" lang="en-US" altLang="zh-CN" sz="1600" b="1" dirty="0">
                <a:solidFill>
                  <a:srgbClr val="C00000"/>
                </a:solidFill>
                <a:latin typeface="Söhne"/>
              </a:rPr>
              <a:t>2.9</a:t>
            </a:r>
            <a:r>
              <a:rPr lang="en-US" altLang="zh-CN" sz="1600" b="1" i="0" dirty="0">
                <a:solidFill>
                  <a:srgbClr val="C00000"/>
                </a:solidFill>
                <a:effectLst/>
                <a:latin typeface="Söhne"/>
              </a:rPr>
              <a:t>×</a:t>
            </a:r>
            <a:endParaRPr kumimoji="1" lang="zh-CN" altLang="en-US" sz="1600" b="1" dirty="0">
              <a:solidFill>
                <a:srgbClr val="C00000"/>
              </a:solidFill>
            </a:endParaRPr>
          </a:p>
        </p:txBody>
      </p:sp>
      <p:cxnSp>
        <p:nvCxnSpPr>
          <p:cNvPr id="91" name="直线箭头连接符 90">
            <a:extLst>
              <a:ext uri="{FF2B5EF4-FFF2-40B4-BE49-F238E27FC236}">
                <a16:creationId xmlns:a16="http://schemas.microsoft.com/office/drawing/2014/main" id="{2E0A1FAA-702E-5145-9259-13DAE42340B3}"/>
              </a:ext>
            </a:extLst>
          </p:cNvPr>
          <p:cNvCxnSpPr>
            <a:cxnSpLocks/>
          </p:cNvCxnSpPr>
          <p:nvPr/>
        </p:nvCxnSpPr>
        <p:spPr>
          <a:xfrm flipH="1">
            <a:off x="2669131" y="2835046"/>
            <a:ext cx="1" cy="1095931"/>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30B1C761-6D9A-3142-AD26-81B9AA99FDCE}"/>
              </a:ext>
            </a:extLst>
          </p:cNvPr>
          <p:cNvGrpSpPr/>
          <p:nvPr/>
        </p:nvGrpSpPr>
        <p:grpSpPr>
          <a:xfrm>
            <a:off x="2367560" y="3183182"/>
            <a:ext cx="694421" cy="338554"/>
            <a:chOff x="2405268" y="3183182"/>
            <a:chExt cx="694421" cy="338554"/>
          </a:xfrm>
        </p:grpSpPr>
        <p:sp>
          <p:nvSpPr>
            <p:cNvPr id="9" name="矩形 8">
              <a:extLst>
                <a:ext uri="{FF2B5EF4-FFF2-40B4-BE49-F238E27FC236}">
                  <a16:creationId xmlns:a16="http://schemas.microsoft.com/office/drawing/2014/main" id="{C379D6E6-747B-F744-B81F-B0AE8AC45D73}"/>
                </a:ext>
              </a:extLst>
            </p:cNvPr>
            <p:cNvSpPr/>
            <p:nvPr/>
          </p:nvSpPr>
          <p:spPr>
            <a:xfrm>
              <a:off x="2488677" y="3280528"/>
              <a:ext cx="509048" cy="1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文本框 88">
              <a:extLst>
                <a:ext uri="{FF2B5EF4-FFF2-40B4-BE49-F238E27FC236}">
                  <a16:creationId xmlns:a16="http://schemas.microsoft.com/office/drawing/2014/main" id="{79530A17-9B7D-B642-B8C2-C003D5EA241E}"/>
                </a:ext>
              </a:extLst>
            </p:cNvPr>
            <p:cNvSpPr txBox="1"/>
            <p:nvPr/>
          </p:nvSpPr>
          <p:spPr>
            <a:xfrm>
              <a:off x="2405268" y="3183182"/>
              <a:ext cx="694421" cy="338554"/>
            </a:xfrm>
            <a:prstGeom prst="rect">
              <a:avLst/>
            </a:prstGeom>
            <a:noFill/>
          </p:spPr>
          <p:txBody>
            <a:bodyPr wrap="none" rtlCol="0">
              <a:spAutoFit/>
            </a:bodyPr>
            <a:lstStyle/>
            <a:p>
              <a:r>
                <a:rPr kumimoji="1" lang="en-US" altLang="zh-CN" sz="1600" b="1" i="0" dirty="0">
                  <a:solidFill>
                    <a:srgbClr val="C00000"/>
                  </a:solidFill>
                  <a:effectLst/>
                  <a:latin typeface="Söhne"/>
                </a:rPr>
                <a:t>13.8</a:t>
              </a:r>
              <a:r>
                <a:rPr lang="en-US" altLang="zh-CN" sz="1600" b="1" i="0" dirty="0">
                  <a:solidFill>
                    <a:srgbClr val="C00000"/>
                  </a:solidFill>
                  <a:effectLst/>
                  <a:latin typeface="Söhne"/>
                </a:rPr>
                <a:t>×</a:t>
              </a:r>
              <a:endParaRPr kumimoji="1" lang="zh-CN" altLang="en-US" sz="1600" b="1" dirty="0">
                <a:solidFill>
                  <a:srgbClr val="C00000"/>
                </a:solidFill>
              </a:endParaRPr>
            </a:p>
          </p:txBody>
        </p:sp>
      </p:grpSp>
      <p:grpSp>
        <p:nvGrpSpPr>
          <p:cNvPr id="93" name="组合 92">
            <a:extLst>
              <a:ext uri="{FF2B5EF4-FFF2-40B4-BE49-F238E27FC236}">
                <a16:creationId xmlns:a16="http://schemas.microsoft.com/office/drawing/2014/main" id="{99904D55-63F2-DE4F-91DB-2A62C33367FE}"/>
              </a:ext>
            </a:extLst>
          </p:cNvPr>
          <p:cNvGrpSpPr/>
          <p:nvPr/>
        </p:nvGrpSpPr>
        <p:grpSpPr>
          <a:xfrm>
            <a:off x="2733774" y="3738303"/>
            <a:ext cx="592457" cy="338554"/>
            <a:chOff x="2405268" y="3192609"/>
            <a:chExt cx="592457" cy="338554"/>
          </a:xfrm>
        </p:grpSpPr>
        <p:sp>
          <p:nvSpPr>
            <p:cNvPr id="94" name="矩形 93">
              <a:extLst>
                <a:ext uri="{FF2B5EF4-FFF2-40B4-BE49-F238E27FC236}">
                  <a16:creationId xmlns:a16="http://schemas.microsoft.com/office/drawing/2014/main" id="{10227F30-F707-A04F-B675-35C8D2115E99}"/>
                </a:ext>
              </a:extLst>
            </p:cNvPr>
            <p:cNvSpPr/>
            <p:nvPr/>
          </p:nvSpPr>
          <p:spPr>
            <a:xfrm>
              <a:off x="2488677" y="3280528"/>
              <a:ext cx="509048" cy="1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文本框 94">
              <a:extLst>
                <a:ext uri="{FF2B5EF4-FFF2-40B4-BE49-F238E27FC236}">
                  <a16:creationId xmlns:a16="http://schemas.microsoft.com/office/drawing/2014/main" id="{1D40AF30-08D7-9343-935B-A24924ED0C00}"/>
                </a:ext>
              </a:extLst>
            </p:cNvPr>
            <p:cNvSpPr txBox="1"/>
            <p:nvPr/>
          </p:nvSpPr>
          <p:spPr>
            <a:xfrm>
              <a:off x="2405268" y="3192609"/>
              <a:ext cx="590226" cy="338554"/>
            </a:xfrm>
            <a:prstGeom prst="rect">
              <a:avLst/>
            </a:prstGeom>
            <a:noFill/>
          </p:spPr>
          <p:txBody>
            <a:bodyPr wrap="none" rtlCol="0">
              <a:spAutoFit/>
            </a:bodyPr>
            <a:lstStyle/>
            <a:p>
              <a:r>
                <a:rPr kumimoji="1" lang="en-US" altLang="zh-CN" sz="1600" b="1" dirty="0">
                  <a:solidFill>
                    <a:srgbClr val="C00000"/>
                  </a:solidFill>
                  <a:latin typeface="Söhne"/>
                </a:rPr>
                <a:t>1.2</a:t>
              </a:r>
              <a:r>
                <a:rPr lang="en-US" altLang="zh-CN" sz="1600" b="1" i="0" dirty="0">
                  <a:solidFill>
                    <a:srgbClr val="C00000"/>
                  </a:solidFill>
                  <a:effectLst/>
                  <a:latin typeface="Söhne"/>
                </a:rPr>
                <a:t>×</a:t>
              </a:r>
              <a:endParaRPr kumimoji="1" lang="zh-CN" altLang="en-US" sz="1600" b="1" dirty="0">
                <a:solidFill>
                  <a:srgbClr val="C00000"/>
                </a:solidFill>
              </a:endParaRPr>
            </a:p>
          </p:txBody>
        </p:sp>
      </p:grpSp>
      <p:sp>
        <p:nvSpPr>
          <p:cNvPr id="98" name="矩形 97">
            <a:extLst>
              <a:ext uri="{FF2B5EF4-FFF2-40B4-BE49-F238E27FC236}">
                <a16:creationId xmlns:a16="http://schemas.microsoft.com/office/drawing/2014/main" id="{199BB771-8739-744C-B14C-2347C59BB7CB}"/>
              </a:ext>
            </a:extLst>
          </p:cNvPr>
          <p:cNvSpPr/>
          <p:nvPr/>
        </p:nvSpPr>
        <p:spPr>
          <a:xfrm>
            <a:off x="3151740" y="4359852"/>
            <a:ext cx="430987" cy="1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文本框 98">
            <a:extLst>
              <a:ext uri="{FF2B5EF4-FFF2-40B4-BE49-F238E27FC236}">
                <a16:creationId xmlns:a16="http://schemas.microsoft.com/office/drawing/2014/main" id="{5656A848-81DB-7A46-BC7C-29E4EC2EBC7A}"/>
              </a:ext>
            </a:extLst>
          </p:cNvPr>
          <p:cNvSpPr txBox="1"/>
          <p:nvPr/>
        </p:nvSpPr>
        <p:spPr>
          <a:xfrm>
            <a:off x="3084786" y="4281311"/>
            <a:ext cx="590226" cy="338554"/>
          </a:xfrm>
          <a:prstGeom prst="rect">
            <a:avLst/>
          </a:prstGeom>
          <a:noFill/>
        </p:spPr>
        <p:txBody>
          <a:bodyPr wrap="square" rtlCol="0">
            <a:spAutoFit/>
          </a:bodyPr>
          <a:lstStyle/>
          <a:p>
            <a:r>
              <a:rPr kumimoji="1" lang="en-US" altLang="zh-CN" sz="1600" b="1" i="0" dirty="0">
                <a:solidFill>
                  <a:srgbClr val="C00000"/>
                </a:solidFill>
                <a:effectLst/>
                <a:latin typeface="Söhne"/>
              </a:rPr>
              <a:t>3.5</a:t>
            </a:r>
            <a:r>
              <a:rPr lang="en-US" altLang="zh-CN" sz="1600" b="1" i="0" dirty="0">
                <a:solidFill>
                  <a:srgbClr val="C00000"/>
                </a:solidFill>
                <a:effectLst/>
                <a:latin typeface="Söhne"/>
              </a:rPr>
              <a:t>×</a:t>
            </a:r>
            <a:endParaRPr kumimoji="1" lang="zh-CN" altLang="en-US" sz="1600" b="1" dirty="0">
              <a:solidFill>
                <a:srgbClr val="C00000"/>
              </a:solidFill>
            </a:endParaRPr>
          </a:p>
        </p:txBody>
      </p:sp>
      <p:cxnSp>
        <p:nvCxnSpPr>
          <p:cNvPr id="100" name="直线箭头连接符 99">
            <a:extLst>
              <a:ext uri="{FF2B5EF4-FFF2-40B4-BE49-F238E27FC236}">
                <a16:creationId xmlns:a16="http://schemas.microsoft.com/office/drawing/2014/main" id="{9B1BBE69-3289-BE4A-99EF-CFE3A4725A26}"/>
              </a:ext>
            </a:extLst>
          </p:cNvPr>
          <p:cNvCxnSpPr>
            <a:cxnSpLocks/>
          </p:cNvCxnSpPr>
          <p:nvPr/>
        </p:nvCxnSpPr>
        <p:spPr>
          <a:xfrm flipH="1">
            <a:off x="5022026" y="2853324"/>
            <a:ext cx="1" cy="1223533"/>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AE1D174C-15F8-CA40-9827-E89EF9821172}"/>
              </a:ext>
            </a:extLst>
          </p:cNvPr>
          <p:cNvGrpSpPr/>
          <p:nvPr/>
        </p:nvGrpSpPr>
        <p:grpSpPr>
          <a:xfrm>
            <a:off x="4720454" y="3201460"/>
            <a:ext cx="694421" cy="338554"/>
            <a:chOff x="2405268" y="3183182"/>
            <a:chExt cx="694421" cy="338554"/>
          </a:xfrm>
        </p:grpSpPr>
        <p:sp>
          <p:nvSpPr>
            <p:cNvPr id="102" name="矩形 101">
              <a:extLst>
                <a:ext uri="{FF2B5EF4-FFF2-40B4-BE49-F238E27FC236}">
                  <a16:creationId xmlns:a16="http://schemas.microsoft.com/office/drawing/2014/main" id="{BC8577C9-6F8E-274A-8023-2F67404AD449}"/>
                </a:ext>
              </a:extLst>
            </p:cNvPr>
            <p:cNvSpPr/>
            <p:nvPr/>
          </p:nvSpPr>
          <p:spPr>
            <a:xfrm>
              <a:off x="2488677" y="3280528"/>
              <a:ext cx="509048" cy="1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文本框 102">
              <a:extLst>
                <a:ext uri="{FF2B5EF4-FFF2-40B4-BE49-F238E27FC236}">
                  <a16:creationId xmlns:a16="http://schemas.microsoft.com/office/drawing/2014/main" id="{4753123E-F4AD-D040-A29A-795EC6861BC2}"/>
                </a:ext>
              </a:extLst>
            </p:cNvPr>
            <p:cNvSpPr txBox="1"/>
            <p:nvPr/>
          </p:nvSpPr>
          <p:spPr>
            <a:xfrm>
              <a:off x="2405268" y="3183182"/>
              <a:ext cx="694421" cy="338554"/>
            </a:xfrm>
            <a:prstGeom prst="rect">
              <a:avLst/>
            </a:prstGeom>
            <a:noFill/>
          </p:spPr>
          <p:txBody>
            <a:bodyPr wrap="none" rtlCol="0">
              <a:spAutoFit/>
            </a:bodyPr>
            <a:lstStyle/>
            <a:p>
              <a:r>
                <a:rPr kumimoji="1" lang="en-US" altLang="zh-CN" sz="1600" b="1" dirty="0">
                  <a:solidFill>
                    <a:srgbClr val="C00000"/>
                  </a:solidFill>
                  <a:latin typeface="Söhne"/>
                </a:rPr>
                <a:t>20.1</a:t>
              </a:r>
              <a:r>
                <a:rPr lang="en-US" altLang="zh-CN" sz="1600" b="1" i="0" dirty="0">
                  <a:solidFill>
                    <a:srgbClr val="C00000"/>
                  </a:solidFill>
                  <a:effectLst/>
                  <a:latin typeface="Söhne"/>
                </a:rPr>
                <a:t>×</a:t>
              </a:r>
              <a:endParaRPr kumimoji="1" lang="zh-CN" altLang="en-US" sz="1600" b="1" dirty="0">
                <a:solidFill>
                  <a:srgbClr val="C00000"/>
                </a:solidFill>
              </a:endParaRPr>
            </a:p>
          </p:txBody>
        </p:sp>
      </p:grpSp>
      <p:sp>
        <p:nvSpPr>
          <p:cNvPr id="104" name="文本框 103">
            <a:extLst>
              <a:ext uri="{FF2B5EF4-FFF2-40B4-BE49-F238E27FC236}">
                <a16:creationId xmlns:a16="http://schemas.microsoft.com/office/drawing/2014/main" id="{79592AE9-7C0C-0841-B473-752268CC3A98}"/>
              </a:ext>
            </a:extLst>
          </p:cNvPr>
          <p:cNvSpPr txBox="1"/>
          <p:nvPr/>
        </p:nvSpPr>
        <p:spPr>
          <a:xfrm>
            <a:off x="5434802" y="4281903"/>
            <a:ext cx="590226" cy="338554"/>
          </a:xfrm>
          <a:prstGeom prst="rect">
            <a:avLst/>
          </a:prstGeom>
          <a:noFill/>
        </p:spPr>
        <p:txBody>
          <a:bodyPr wrap="square" rtlCol="0">
            <a:spAutoFit/>
          </a:bodyPr>
          <a:lstStyle/>
          <a:p>
            <a:r>
              <a:rPr kumimoji="1" lang="en-US" altLang="zh-CN" sz="1600" b="1" dirty="0">
                <a:solidFill>
                  <a:srgbClr val="C00000"/>
                </a:solidFill>
                <a:latin typeface="Söhne"/>
              </a:rPr>
              <a:t>2.6</a:t>
            </a:r>
            <a:r>
              <a:rPr lang="en-US" altLang="zh-CN" sz="1600" b="1" i="0" dirty="0">
                <a:solidFill>
                  <a:srgbClr val="C00000"/>
                </a:solidFill>
                <a:effectLst/>
                <a:latin typeface="Söhne"/>
              </a:rPr>
              <a:t>×</a:t>
            </a:r>
            <a:endParaRPr kumimoji="1" lang="zh-CN" altLang="en-US" sz="1600" b="1" dirty="0">
              <a:solidFill>
                <a:srgbClr val="C00000"/>
              </a:solidFill>
            </a:endParaRPr>
          </a:p>
        </p:txBody>
      </p:sp>
      <p:grpSp>
        <p:nvGrpSpPr>
          <p:cNvPr id="105" name="组合 104">
            <a:extLst>
              <a:ext uri="{FF2B5EF4-FFF2-40B4-BE49-F238E27FC236}">
                <a16:creationId xmlns:a16="http://schemas.microsoft.com/office/drawing/2014/main" id="{7673532C-615B-1A40-BA13-E54C3452D6D1}"/>
              </a:ext>
            </a:extLst>
          </p:cNvPr>
          <p:cNvGrpSpPr/>
          <p:nvPr/>
        </p:nvGrpSpPr>
        <p:grpSpPr>
          <a:xfrm>
            <a:off x="5118646" y="3893300"/>
            <a:ext cx="592457" cy="338554"/>
            <a:chOff x="2405268" y="3192609"/>
            <a:chExt cx="592457" cy="338554"/>
          </a:xfrm>
        </p:grpSpPr>
        <p:sp>
          <p:nvSpPr>
            <p:cNvPr id="106" name="矩形 105">
              <a:extLst>
                <a:ext uri="{FF2B5EF4-FFF2-40B4-BE49-F238E27FC236}">
                  <a16:creationId xmlns:a16="http://schemas.microsoft.com/office/drawing/2014/main" id="{185CD551-17E5-894B-B2DF-30763136B715}"/>
                </a:ext>
              </a:extLst>
            </p:cNvPr>
            <p:cNvSpPr/>
            <p:nvPr/>
          </p:nvSpPr>
          <p:spPr>
            <a:xfrm>
              <a:off x="2488677" y="3280528"/>
              <a:ext cx="509048" cy="1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文本框 106">
              <a:extLst>
                <a:ext uri="{FF2B5EF4-FFF2-40B4-BE49-F238E27FC236}">
                  <a16:creationId xmlns:a16="http://schemas.microsoft.com/office/drawing/2014/main" id="{9A9B731D-4E1C-DA45-8573-D4245A770723}"/>
                </a:ext>
              </a:extLst>
            </p:cNvPr>
            <p:cNvSpPr txBox="1"/>
            <p:nvPr/>
          </p:nvSpPr>
          <p:spPr>
            <a:xfrm>
              <a:off x="2405268" y="3192609"/>
              <a:ext cx="590226" cy="338554"/>
            </a:xfrm>
            <a:prstGeom prst="rect">
              <a:avLst/>
            </a:prstGeom>
            <a:noFill/>
          </p:spPr>
          <p:txBody>
            <a:bodyPr wrap="none" rtlCol="0">
              <a:spAutoFit/>
            </a:bodyPr>
            <a:lstStyle/>
            <a:p>
              <a:r>
                <a:rPr kumimoji="1" lang="en-US" altLang="zh-CN" sz="1600" b="1" dirty="0">
                  <a:solidFill>
                    <a:srgbClr val="C00000"/>
                  </a:solidFill>
                  <a:latin typeface="Söhne"/>
                </a:rPr>
                <a:t>1.3</a:t>
              </a:r>
              <a:r>
                <a:rPr lang="en-US" altLang="zh-CN" sz="1600" b="1" i="0" dirty="0">
                  <a:solidFill>
                    <a:srgbClr val="C00000"/>
                  </a:solidFill>
                  <a:effectLst/>
                  <a:latin typeface="Söhne"/>
                </a:rPr>
                <a:t>×</a:t>
              </a:r>
              <a:endParaRPr kumimoji="1" lang="zh-CN" altLang="en-US" sz="1600" b="1" dirty="0">
                <a:solidFill>
                  <a:srgbClr val="C00000"/>
                </a:solidFill>
              </a:endParaRPr>
            </a:p>
          </p:txBody>
        </p:sp>
      </p:grpSp>
      <p:cxnSp>
        <p:nvCxnSpPr>
          <p:cNvPr id="111" name="直线箭头连接符 110">
            <a:extLst>
              <a:ext uri="{FF2B5EF4-FFF2-40B4-BE49-F238E27FC236}">
                <a16:creationId xmlns:a16="http://schemas.microsoft.com/office/drawing/2014/main" id="{85587026-FFFC-B542-9E91-96AEAD99235A}"/>
              </a:ext>
            </a:extLst>
          </p:cNvPr>
          <p:cNvCxnSpPr>
            <a:cxnSpLocks/>
          </p:cNvCxnSpPr>
          <p:nvPr/>
        </p:nvCxnSpPr>
        <p:spPr>
          <a:xfrm flipH="1">
            <a:off x="7381776" y="2835511"/>
            <a:ext cx="1" cy="902792"/>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2" name="组合 111">
            <a:extLst>
              <a:ext uri="{FF2B5EF4-FFF2-40B4-BE49-F238E27FC236}">
                <a16:creationId xmlns:a16="http://schemas.microsoft.com/office/drawing/2014/main" id="{2D339FBA-CD1E-1D49-A222-C09E9D4B4E54}"/>
              </a:ext>
            </a:extLst>
          </p:cNvPr>
          <p:cNvGrpSpPr/>
          <p:nvPr/>
        </p:nvGrpSpPr>
        <p:grpSpPr>
          <a:xfrm>
            <a:off x="7146192" y="3127085"/>
            <a:ext cx="592457" cy="338554"/>
            <a:chOff x="2405268" y="3183182"/>
            <a:chExt cx="592457" cy="338554"/>
          </a:xfrm>
        </p:grpSpPr>
        <p:sp>
          <p:nvSpPr>
            <p:cNvPr id="113" name="矩形 112">
              <a:extLst>
                <a:ext uri="{FF2B5EF4-FFF2-40B4-BE49-F238E27FC236}">
                  <a16:creationId xmlns:a16="http://schemas.microsoft.com/office/drawing/2014/main" id="{F8FDD0BC-3089-EF46-B4EF-2C6D8D59E18E}"/>
                </a:ext>
              </a:extLst>
            </p:cNvPr>
            <p:cNvSpPr/>
            <p:nvPr/>
          </p:nvSpPr>
          <p:spPr>
            <a:xfrm>
              <a:off x="2488677" y="3280528"/>
              <a:ext cx="509048" cy="1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文本框 113">
              <a:extLst>
                <a:ext uri="{FF2B5EF4-FFF2-40B4-BE49-F238E27FC236}">
                  <a16:creationId xmlns:a16="http://schemas.microsoft.com/office/drawing/2014/main" id="{31E1CC1D-12FF-9143-8D2E-4895685D01A6}"/>
                </a:ext>
              </a:extLst>
            </p:cNvPr>
            <p:cNvSpPr txBox="1"/>
            <p:nvPr/>
          </p:nvSpPr>
          <p:spPr>
            <a:xfrm>
              <a:off x="2405268" y="3183182"/>
              <a:ext cx="590226" cy="338554"/>
            </a:xfrm>
            <a:prstGeom prst="rect">
              <a:avLst/>
            </a:prstGeom>
            <a:noFill/>
          </p:spPr>
          <p:txBody>
            <a:bodyPr wrap="none" rtlCol="0">
              <a:spAutoFit/>
            </a:bodyPr>
            <a:lstStyle/>
            <a:p>
              <a:r>
                <a:rPr kumimoji="1" lang="en-US" altLang="zh-CN" sz="1600" b="1" dirty="0">
                  <a:solidFill>
                    <a:srgbClr val="C00000"/>
                  </a:solidFill>
                  <a:latin typeface="Söhne"/>
                </a:rPr>
                <a:t>8.0</a:t>
              </a:r>
              <a:r>
                <a:rPr lang="en-US" altLang="zh-CN" sz="1600" b="1" i="0" dirty="0">
                  <a:solidFill>
                    <a:srgbClr val="C00000"/>
                  </a:solidFill>
                  <a:effectLst/>
                  <a:latin typeface="Söhne"/>
                </a:rPr>
                <a:t>×</a:t>
              </a:r>
              <a:endParaRPr kumimoji="1" lang="zh-CN" altLang="en-US" sz="1600" b="1" dirty="0">
                <a:solidFill>
                  <a:srgbClr val="C00000"/>
                </a:solidFill>
              </a:endParaRPr>
            </a:p>
          </p:txBody>
        </p:sp>
      </p:grpSp>
      <p:grpSp>
        <p:nvGrpSpPr>
          <p:cNvPr id="115" name="组合 114">
            <a:extLst>
              <a:ext uri="{FF2B5EF4-FFF2-40B4-BE49-F238E27FC236}">
                <a16:creationId xmlns:a16="http://schemas.microsoft.com/office/drawing/2014/main" id="{C4108E8E-62FC-284B-B6A5-C47FE18E90D0}"/>
              </a:ext>
            </a:extLst>
          </p:cNvPr>
          <p:cNvGrpSpPr/>
          <p:nvPr/>
        </p:nvGrpSpPr>
        <p:grpSpPr>
          <a:xfrm>
            <a:off x="7467600" y="4048957"/>
            <a:ext cx="592457" cy="338554"/>
            <a:chOff x="2405268" y="3192609"/>
            <a:chExt cx="592457" cy="338554"/>
          </a:xfrm>
        </p:grpSpPr>
        <p:sp>
          <p:nvSpPr>
            <p:cNvPr id="116" name="矩形 115">
              <a:extLst>
                <a:ext uri="{FF2B5EF4-FFF2-40B4-BE49-F238E27FC236}">
                  <a16:creationId xmlns:a16="http://schemas.microsoft.com/office/drawing/2014/main" id="{BD2834C5-9789-764D-9254-6F2954B9F4A0}"/>
                </a:ext>
              </a:extLst>
            </p:cNvPr>
            <p:cNvSpPr/>
            <p:nvPr/>
          </p:nvSpPr>
          <p:spPr>
            <a:xfrm>
              <a:off x="2488677" y="3280528"/>
              <a:ext cx="509048" cy="1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C69152A3-781B-454E-AE31-7E46FEA1FFB3}"/>
                </a:ext>
              </a:extLst>
            </p:cNvPr>
            <p:cNvSpPr txBox="1"/>
            <p:nvPr/>
          </p:nvSpPr>
          <p:spPr>
            <a:xfrm>
              <a:off x="2405268" y="3192609"/>
              <a:ext cx="590226" cy="338554"/>
            </a:xfrm>
            <a:prstGeom prst="rect">
              <a:avLst/>
            </a:prstGeom>
            <a:noFill/>
          </p:spPr>
          <p:txBody>
            <a:bodyPr wrap="none" rtlCol="0">
              <a:spAutoFit/>
            </a:bodyPr>
            <a:lstStyle/>
            <a:p>
              <a:r>
                <a:rPr kumimoji="1" lang="en-US" altLang="zh-CN" sz="1600" b="1" i="0" dirty="0">
                  <a:solidFill>
                    <a:srgbClr val="C00000"/>
                  </a:solidFill>
                  <a:effectLst/>
                  <a:latin typeface="Söhne"/>
                </a:rPr>
                <a:t>3.5</a:t>
              </a:r>
              <a:r>
                <a:rPr lang="en-US" altLang="zh-CN" sz="1600" b="1" i="0" dirty="0">
                  <a:solidFill>
                    <a:srgbClr val="C00000"/>
                  </a:solidFill>
                  <a:effectLst/>
                  <a:latin typeface="Söhne"/>
                </a:rPr>
                <a:t>×</a:t>
              </a:r>
              <a:endParaRPr kumimoji="1" lang="zh-CN" altLang="en-US" sz="1600" b="1" dirty="0">
                <a:solidFill>
                  <a:srgbClr val="C00000"/>
                </a:solidFill>
              </a:endParaRPr>
            </a:p>
          </p:txBody>
        </p:sp>
      </p:grpSp>
      <p:sp>
        <p:nvSpPr>
          <p:cNvPr id="118" name="文本框 117">
            <a:extLst>
              <a:ext uri="{FF2B5EF4-FFF2-40B4-BE49-F238E27FC236}">
                <a16:creationId xmlns:a16="http://schemas.microsoft.com/office/drawing/2014/main" id="{AE55E54A-F59C-9F46-801F-52EEAF571E17}"/>
              </a:ext>
            </a:extLst>
          </p:cNvPr>
          <p:cNvSpPr txBox="1"/>
          <p:nvPr/>
        </p:nvSpPr>
        <p:spPr>
          <a:xfrm>
            <a:off x="7838356" y="4284017"/>
            <a:ext cx="590226" cy="338554"/>
          </a:xfrm>
          <a:prstGeom prst="rect">
            <a:avLst/>
          </a:prstGeom>
          <a:noFill/>
        </p:spPr>
        <p:txBody>
          <a:bodyPr wrap="square" rtlCol="0">
            <a:spAutoFit/>
          </a:bodyPr>
          <a:lstStyle/>
          <a:p>
            <a:r>
              <a:rPr kumimoji="1" lang="en-US" altLang="zh-CN" sz="1600" b="1" dirty="0">
                <a:solidFill>
                  <a:srgbClr val="C00000"/>
                </a:solidFill>
                <a:latin typeface="Söhne"/>
              </a:rPr>
              <a:t>1.6</a:t>
            </a:r>
            <a:r>
              <a:rPr lang="en-US" altLang="zh-CN" sz="1600" b="1" i="0" dirty="0">
                <a:solidFill>
                  <a:srgbClr val="C00000"/>
                </a:solidFill>
                <a:effectLst/>
                <a:latin typeface="Söhne"/>
              </a:rPr>
              <a:t>×</a:t>
            </a:r>
            <a:endParaRPr kumimoji="1" lang="zh-CN" altLang="en-US" sz="1600" b="1" dirty="0">
              <a:solidFill>
                <a:srgbClr val="C00000"/>
              </a:solidFill>
            </a:endParaRPr>
          </a:p>
        </p:txBody>
      </p:sp>
      <p:cxnSp>
        <p:nvCxnSpPr>
          <p:cNvPr id="119" name="直线箭头连接符 118">
            <a:extLst>
              <a:ext uri="{FF2B5EF4-FFF2-40B4-BE49-F238E27FC236}">
                <a16:creationId xmlns:a16="http://schemas.microsoft.com/office/drawing/2014/main" id="{CC712AE7-0AC8-A743-B902-6C3784AB9D5D}"/>
              </a:ext>
            </a:extLst>
          </p:cNvPr>
          <p:cNvCxnSpPr>
            <a:cxnSpLocks/>
          </p:cNvCxnSpPr>
          <p:nvPr/>
        </p:nvCxnSpPr>
        <p:spPr>
          <a:xfrm>
            <a:off x="9741031" y="2853324"/>
            <a:ext cx="5993" cy="1192555"/>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0" name="组合 119">
            <a:extLst>
              <a:ext uri="{FF2B5EF4-FFF2-40B4-BE49-F238E27FC236}">
                <a16:creationId xmlns:a16="http://schemas.microsoft.com/office/drawing/2014/main" id="{26DF2082-8913-7149-8FCC-06BC0567B162}"/>
              </a:ext>
            </a:extLst>
          </p:cNvPr>
          <p:cNvGrpSpPr/>
          <p:nvPr/>
        </p:nvGrpSpPr>
        <p:grpSpPr>
          <a:xfrm>
            <a:off x="9445451" y="3170482"/>
            <a:ext cx="694421" cy="338554"/>
            <a:chOff x="2405268" y="3183182"/>
            <a:chExt cx="694421" cy="338554"/>
          </a:xfrm>
        </p:grpSpPr>
        <p:sp>
          <p:nvSpPr>
            <p:cNvPr id="121" name="矩形 120">
              <a:extLst>
                <a:ext uri="{FF2B5EF4-FFF2-40B4-BE49-F238E27FC236}">
                  <a16:creationId xmlns:a16="http://schemas.microsoft.com/office/drawing/2014/main" id="{AA607F2F-B682-5E41-8521-CA7448418B45}"/>
                </a:ext>
              </a:extLst>
            </p:cNvPr>
            <p:cNvSpPr/>
            <p:nvPr/>
          </p:nvSpPr>
          <p:spPr>
            <a:xfrm>
              <a:off x="2488677" y="3280528"/>
              <a:ext cx="509048" cy="1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文本框 121">
              <a:extLst>
                <a:ext uri="{FF2B5EF4-FFF2-40B4-BE49-F238E27FC236}">
                  <a16:creationId xmlns:a16="http://schemas.microsoft.com/office/drawing/2014/main" id="{1FE144F2-5C22-7543-AEB7-40F039DF8D11}"/>
                </a:ext>
              </a:extLst>
            </p:cNvPr>
            <p:cNvSpPr txBox="1"/>
            <p:nvPr/>
          </p:nvSpPr>
          <p:spPr>
            <a:xfrm>
              <a:off x="2405268" y="3183182"/>
              <a:ext cx="694421" cy="338554"/>
            </a:xfrm>
            <a:prstGeom prst="rect">
              <a:avLst/>
            </a:prstGeom>
            <a:noFill/>
          </p:spPr>
          <p:txBody>
            <a:bodyPr wrap="none" rtlCol="0">
              <a:spAutoFit/>
            </a:bodyPr>
            <a:lstStyle/>
            <a:p>
              <a:r>
                <a:rPr kumimoji="1" lang="en-US" altLang="zh-CN" sz="1600" b="1" i="0" dirty="0">
                  <a:solidFill>
                    <a:srgbClr val="C00000"/>
                  </a:solidFill>
                  <a:effectLst/>
                  <a:latin typeface="Söhne"/>
                </a:rPr>
                <a:t>62.3</a:t>
              </a:r>
              <a:r>
                <a:rPr lang="en-US" altLang="zh-CN" sz="1600" b="1" i="0" dirty="0">
                  <a:solidFill>
                    <a:srgbClr val="C00000"/>
                  </a:solidFill>
                  <a:effectLst/>
                  <a:latin typeface="Söhne"/>
                </a:rPr>
                <a:t>×</a:t>
              </a:r>
              <a:endParaRPr kumimoji="1" lang="zh-CN" altLang="en-US" sz="1600" b="1" dirty="0">
                <a:solidFill>
                  <a:srgbClr val="C00000"/>
                </a:solidFill>
              </a:endParaRPr>
            </a:p>
          </p:txBody>
        </p:sp>
      </p:grpSp>
      <p:grpSp>
        <p:nvGrpSpPr>
          <p:cNvPr id="123" name="组合 122">
            <a:extLst>
              <a:ext uri="{FF2B5EF4-FFF2-40B4-BE49-F238E27FC236}">
                <a16:creationId xmlns:a16="http://schemas.microsoft.com/office/drawing/2014/main" id="{84EBB097-6DAE-8744-954E-15573DA7EB74}"/>
              </a:ext>
            </a:extLst>
          </p:cNvPr>
          <p:cNvGrpSpPr/>
          <p:nvPr/>
        </p:nvGrpSpPr>
        <p:grpSpPr>
          <a:xfrm>
            <a:off x="9844069" y="3945463"/>
            <a:ext cx="592457" cy="338554"/>
            <a:chOff x="2405268" y="3192609"/>
            <a:chExt cx="592457" cy="338554"/>
          </a:xfrm>
        </p:grpSpPr>
        <p:sp>
          <p:nvSpPr>
            <p:cNvPr id="124" name="矩形 123">
              <a:extLst>
                <a:ext uri="{FF2B5EF4-FFF2-40B4-BE49-F238E27FC236}">
                  <a16:creationId xmlns:a16="http://schemas.microsoft.com/office/drawing/2014/main" id="{F5F7D0BF-1295-8F47-98BA-AC5E96E76364}"/>
                </a:ext>
              </a:extLst>
            </p:cNvPr>
            <p:cNvSpPr/>
            <p:nvPr/>
          </p:nvSpPr>
          <p:spPr>
            <a:xfrm>
              <a:off x="2488677" y="3280528"/>
              <a:ext cx="509048" cy="1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文本框 124">
              <a:extLst>
                <a:ext uri="{FF2B5EF4-FFF2-40B4-BE49-F238E27FC236}">
                  <a16:creationId xmlns:a16="http://schemas.microsoft.com/office/drawing/2014/main" id="{75A83C07-6661-0146-AF41-CD2CA92A8C56}"/>
                </a:ext>
              </a:extLst>
            </p:cNvPr>
            <p:cNvSpPr txBox="1"/>
            <p:nvPr/>
          </p:nvSpPr>
          <p:spPr>
            <a:xfrm>
              <a:off x="2405268" y="3192609"/>
              <a:ext cx="590226" cy="338554"/>
            </a:xfrm>
            <a:prstGeom prst="rect">
              <a:avLst/>
            </a:prstGeom>
            <a:noFill/>
          </p:spPr>
          <p:txBody>
            <a:bodyPr wrap="none" rtlCol="0">
              <a:spAutoFit/>
            </a:bodyPr>
            <a:lstStyle/>
            <a:p>
              <a:r>
                <a:rPr kumimoji="1" lang="en-US" altLang="zh-CN" sz="1600" b="1" dirty="0">
                  <a:solidFill>
                    <a:srgbClr val="C00000"/>
                  </a:solidFill>
                  <a:latin typeface="Söhne"/>
                </a:rPr>
                <a:t>1.8</a:t>
              </a:r>
              <a:r>
                <a:rPr lang="en-US" altLang="zh-CN" sz="1600" b="1" i="0" dirty="0">
                  <a:solidFill>
                    <a:srgbClr val="C00000"/>
                  </a:solidFill>
                  <a:effectLst/>
                  <a:latin typeface="Söhne"/>
                </a:rPr>
                <a:t>×</a:t>
              </a:r>
              <a:endParaRPr kumimoji="1" lang="zh-CN" altLang="en-US" sz="1600" b="1" dirty="0">
                <a:solidFill>
                  <a:srgbClr val="C00000"/>
                </a:solidFill>
              </a:endParaRPr>
            </a:p>
          </p:txBody>
        </p:sp>
      </p:grpSp>
      <p:sp>
        <p:nvSpPr>
          <p:cNvPr id="4" name="灯片编号占位符 3">
            <a:extLst>
              <a:ext uri="{FF2B5EF4-FFF2-40B4-BE49-F238E27FC236}">
                <a16:creationId xmlns:a16="http://schemas.microsoft.com/office/drawing/2014/main" id="{D45CF725-6444-DC48-BE96-7B756316A071}"/>
              </a:ext>
            </a:extLst>
          </p:cNvPr>
          <p:cNvSpPr>
            <a:spLocks noGrp="1"/>
          </p:cNvSpPr>
          <p:nvPr>
            <p:ph type="sldNum" sz="quarter" idx="4"/>
          </p:nvPr>
        </p:nvSpPr>
        <p:spPr/>
        <p:txBody>
          <a:bodyPr/>
          <a:lstStyle/>
          <a:p>
            <a:fld id="{9FE11B73-A815-BF4E-9B20-19D14749F6B9}" type="slidenum">
              <a:rPr kumimoji="1" lang="zh-CN" altLang="en-US" smtClean="0"/>
              <a:pPr/>
              <a:t>13</a:t>
            </a:fld>
            <a:r>
              <a:rPr kumimoji="1" lang="en-US" altLang="zh-CN"/>
              <a:t>/16</a:t>
            </a:r>
            <a:endParaRPr kumimoji="1" lang="zh-CN" altLang="en-US" dirty="0"/>
          </a:p>
        </p:txBody>
      </p:sp>
    </p:spTree>
    <p:extLst>
      <p:ext uri="{BB962C8B-B14F-4D97-AF65-F5344CB8AC3E}">
        <p14:creationId xmlns:p14="http://schemas.microsoft.com/office/powerpoint/2010/main" val="310613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6894D-0CA9-BF34-6D40-43220D324DD5}"/>
              </a:ext>
            </a:extLst>
          </p:cNvPr>
          <p:cNvSpPr>
            <a:spLocks noGrp="1"/>
          </p:cNvSpPr>
          <p:nvPr>
            <p:ph type="title"/>
          </p:nvPr>
        </p:nvSpPr>
        <p:spPr/>
        <p:txBody>
          <a:bodyPr/>
          <a:lstStyle/>
          <a:p>
            <a:r>
              <a:rPr lang="en-US" altLang="zh-CN" dirty="0"/>
              <a:t>Evaluation:</a:t>
            </a:r>
            <a:r>
              <a:rPr lang="zh-CN" altLang="en-US" dirty="0"/>
              <a:t> </a:t>
            </a:r>
            <a:r>
              <a:rPr lang="en-US" altLang="zh-CN" dirty="0"/>
              <a:t>System Cost</a:t>
            </a:r>
            <a:endParaRPr kumimoji="1" lang="zh-CN" altLang="en-US" dirty="0"/>
          </a:p>
        </p:txBody>
      </p:sp>
      <p:sp>
        <p:nvSpPr>
          <p:cNvPr id="8" name="Content Placeholder 2">
            <a:extLst>
              <a:ext uri="{FF2B5EF4-FFF2-40B4-BE49-F238E27FC236}">
                <a16:creationId xmlns:a16="http://schemas.microsoft.com/office/drawing/2014/main" id="{71CEF400-0931-1245-F018-321761AE1903}"/>
              </a:ext>
            </a:extLst>
          </p:cNvPr>
          <p:cNvSpPr>
            <a:spLocks noGrp="1"/>
          </p:cNvSpPr>
          <p:nvPr>
            <p:ph idx="1"/>
          </p:nvPr>
        </p:nvSpPr>
        <p:spPr>
          <a:xfrm>
            <a:off x="297868" y="1630872"/>
            <a:ext cx="6206020" cy="1672208"/>
          </a:xfrm>
        </p:spPr>
        <p:txBody>
          <a:bodyPr>
            <a:normAutofit fontScale="77500" lnSpcReduction="20000"/>
          </a:bodyPr>
          <a:lstStyle/>
          <a:p>
            <a:pPr marL="0" indent="0">
              <a:buNone/>
            </a:pPr>
            <a:r>
              <a:rPr lang="en-US" altLang="zh-CN" u="sng" dirty="0"/>
              <a:t>Our system is resource-efficient.</a:t>
            </a:r>
          </a:p>
          <a:p>
            <a:r>
              <a:rPr lang="en-US" altLang="zh-CN" dirty="0"/>
              <a:t>It saves up to 3000.0×</a:t>
            </a:r>
            <a:r>
              <a:rPr lang="zh-CN" altLang="en-US" dirty="0"/>
              <a:t> </a:t>
            </a:r>
            <a:r>
              <a:rPr lang="en-US" altLang="zh-CN" b="1" dirty="0"/>
              <a:t>network traffic</a:t>
            </a:r>
            <a:r>
              <a:rPr lang="en-US" altLang="zh-CN" dirty="0"/>
              <a:t>. (Fig. 1)</a:t>
            </a:r>
          </a:p>
          <a:p>
            <a:r>
              <a:rPr lang="en-US" altLang="zh-CN" dirty="0"/>
              <a:t>It reduces up to 41.2× </a:t>
            </a:r>
            <a:r>
              <a:rPr lang="en-US" altLang="zh-CN" b="1" dirty="0"/>
              <a:t>energy consumption</a:t>
            </a:r>
            <a:r>
              <a:rPr lang="en-US" altLang="zh-CN" dirty="0"/>
              <a:t>. (Fig. 2)</a:t>
            </a:r>
          </a:p>
          <a:p>
            <a:r>
              <a:rPr lang="en-US" altLang="zh-CN" dirty="0"/>
              <a:t>It reduces the </a:t>
            </a:r>
            <a:r>
              <a:rPr lang="en-US" altLang="zh-CN" b="1" dirty="0"/>
              <a:t>memory usage</a:t>
            </a:r>
            <a:r>
              <a:rPr lang="zh-CN" altLang="en-US" b="1" dirty="0"/>
              <a:t> </a:t>
            </a:r>
            <a:r>
              <a:rPr lang="en-US" altLang="zh-CN" dirty="0"/>
              <a:t>by 4.5×. (Fig. 3)</a:t>
            </a:r>
          </a:p>
          <a:p>
            <a:pPr marL="0" indent="0">
              <a:buNone/>
            </a:pPr>
            <a:endParaRPr lang="en-US" altLang="zh-CN" b="1" dirty="0"/>
          </a:p>
          <a:p>
            <a:endParaRPr lang="en-US" altLang="zh-CN" dirty="0"/>
          </a:p>
          <a:p>
            <a:endParaRPr lang="en-US" altLang="zh-CN" dirty="0"/>
          </a:p>
        </p:txBody>
      </p:sp>
      <p:sp>
        <p:nvSpPr>
          <p:cNvPr id="15" name="文本框 14">
            <a:extLst>
              <a:ext uri="{FF2B5EF4-FFF2-40B4-BE49-F238E27FC236}">
                <a16:creationId xmlns:a16="http://schemas.microsoft.com/office/drawing/2014/main" id="{CD1D4E3D-03E6-E741-A2A9-E8520493715D}"/>
              </a:ext>
            </a:extLst>
          </p:cNvPr>
          <p:cNvSpPr txBox="1"/>
          <p:nvPr/>
        </p:nvSpPr>
        <p:spPr>
          <a:xfrm>
            <a:off x="7192509" y="3118414"/>
            <a:ext cx="4525356" cy="369332"/>
          </a:xfrm>
          <a:prstGeom prst="rect">
            <a:avLst/>
          </a:prstGeom>
          <a:noFill/>
        </p:spPr>
        <p:txBody>
          <a:bodyPr wrap="square">
            <a:spAutoFit/>
          </a:bodyPr>
          <a:lstStyle/>
          <a:p>
            <a:r>
              <a:rPr lang="en-US" altLang="zh-CN" dirty="0"/>
              <a:t>Fig. 1:  The total network traffic of all clients.</a:t>
            </a:r>
            <a:endParaRPr lang="zh-CN" altLang="en-US" dirty="0"/>
          </a:p>
        </p:txBody>
      </p:sp>
      <p:sp>
        <p:nvSpPr>
          <p:cNvPr id="17" name="文本框 16">
            <a:extLst>
              <a:ext uri="{FF2B5EF4-FFF2-40B4-BE49-F238E27FC236}">
                <a16:creationId xmlns:a16="http://schemas.microsoft.com/office/drawing/2014/main" id="{23216F11-83F4-BD41-B6CC-753AA0FB8B91}"/>
              </a:ext>
            </a:extLst>
          </p:cNvPr>
          <p:cNvSpPr txBox="1"/>
          <p:nvPr/>
        </p:nvSpPr>
        <p:spPr>
          <a:xfrm>
            <a:off x="7275674" y="5572927"/>
            <a:ext cx="4525356" cy="646331"/>
          </a:xfrm>
          <a:prstGeom prst="rect">
            <a:avLst/>
          </a:prstGeom>
          <a:noFill/>
        </p:spPr>
        <p:txBody>
          <a:bodyPr wrap="square">
            <a:spAutoFit/>
          </a:bodyPr>
          <a:lstStyle/>
          <a:p>
            <a:r>
              <a:rPr lang="en-US" altLang="zh-CN" dirty="0"/>
              <a:t>Fig. 2:  The total energy consumption of all clients, normalized to that of ours</a:t>
            </a:r>
            <a:endParaRPr lang="zh-CN" altLang="en-US" dirty="0"/>
          </a:p>
        </p:txBody>
      </p:sp>
      <p:sp>
        <p:nvSpPr>
          <p:cNvPr id="18" name="文本框 17">
            <a:extLst>
              <a:ext uri="{FF2B5EF4-FFF2-40B4-BE49-F238E27FC236}">
                <a16:creationId xmlns:a16="http://schemas.microsoft.com/office/drawing/2014/main" id="{129F7319-E4E5-4B4D-9848-AE013D3B19BE}"/>
              </a:ext>
            </a:extLst>
          </p:cNvPr>
          <p:cNvSpPr txBox="1"/>
          <p:nvPr/>
        </p:nvSpPr>
        <p:spPr>
          <a:xfrm>
            <a:off x="1138199" y="5526761"/>
            <a:ext cx="4525356" cy="369332"/>
          </a:xfrm>
          <a:prstGeom prst="rect">
            <a:avLst/>
          </a:prstGeom>
          <a:noFill/>
        </p:spPr>
        <p:txBody>
          <a:bodyPr wrap="square">
            <a:spAutoFit/>
          </a:bodyPr>
          <a:lstStyle/>
          <a:p>
            <a:r>
              <a:rPr lang="en-US" altLang="zh-CN" dirty="0"/>
              <a:t>Fig. 3: Memory footprint of on-device training.</a:t>
            </a:r>
            <a:endParaRPr lang="zh-CN" altLang="en-US" dirty="0"/>
          </a:p>
        </p:txBody>
      </p:sp>
      <p:pic>
        <p:nvPicPr>
          <p:cNvPr id="5" name="图片 4">
            <a:extLst>
              <a:ext uri="{FF2B5EF4-FFF2-40B4-BE49-F238E27FC236}">
                <a16:creationId xmlns:a16="http://schemas.microsoft.com/office/drawing/2014/main" id="{531B3746-FF19-A24B-A719-654C9D1F6B8C}"/>
              </a:ext>
            </a:extLst>
          </p:cNvPr>
          <p:cNvPicPr>
            <a:picLocks noChangeAspect="1"/>
          </p:cNvPicPr>
          <p:nvPr/>
        </p:nvPicPr>
        <p:blipFill rotWithShape="1">
          <a:blip r:embed="rId3"/>
          <a:srcRect l="8160" t="40402" r="49295" b="50174"/>
          <a:stretch/>
        </p:blipFill>
        <p:spPr>
          <a:xfrm>
            <a:off x="6503888" y="3797480"/>
            <a:ext cx="5841116" cy="1674468"/>
          </a:xfrm>
          <a:prstGeom prst="rect">
            <a:avLst/>
          </a:prstGeom>
        </p:spPr>
      </p:pic>
      <p:pic>
        <p:nvPicPr>
          <p:cNvPr id="13" name="图片 12">
            <a:extLst>
              <a:ext uri="{FF2B5EF4-FFF2-40B4-BE49-F238E27FC236}">
                <a16:creationId xmlns:a16="http://schemas.microsoft.com/office/drawing/2014/main" id="{6AF42C8A-B8AB-4746-9293-3B52E521F368}"/>
              </a:ext>
            </a:extLst>
          </p:cNvPr>
          <p:cNvPicPr>
            <a:picLocks noChangeAspect="1"/>
          </p:cNvPicPr>
          <p:nvPr/>
        </p:nvPicPr>
        <p:blipFill rotWithShape="1">
          <a:blip r:embed="rId4"/>
          <a:srcRect l="8160" t="53826" r="49295" b="36762"/>
          <a:stretch/>
        </p:blipFill>
        <p:spPr>
          <a:xfrm>
            <a:off x="6503888" y="1182703"/>
            <a:ext cx="5841116" cy="1672208"/>
          </a:xfrm>
          <a:prstGeom prst="rect">
            <a:avLst/>
          </a:prstGeom>
        </p:spPr>
      </p:pic>
      <p:pic>
        <p:nvPicPr>
          <p:cNvPr id="9" name="图片 8">
            <a:extLst>
              <a:ext uri="{FF2B5EF4-FFF2-40B4-BE49-F238E27FC236}">
                <a16:creationId xmlns:a16="http://schemas.microsoft.com/office/drawing/2014/main" id="{6141863D-3DEC-2047-A51C-C6BF9BD8B5C0}"/>
              </a:ext>
            </a:extLst>
          </p:cNvPr>
          <p:cNvPicPr>
            <a:picLocks noChangeAspect="1"/>
          </p:cNvPicPr>
          <p:nvPr/>
        </p:nvPicPr>
        <p:blipFill rotWithShape="1">
          <a:blip r:embed="rId5"/>
          <a:srcRect l="13122" t="10196" r="54144" b="80196"/>
          <a:stretch/>
        </p:blipFill>
        <p:spPr>
          <a:xfrm>
            <a:off x="956986" y="3615348"/>
            <a:ext cx="4887783" cy="1856600"/>
          </a:xfrm>
          <a:prstGeom prst="rect">
            <a:avLst/>
          </a:prstGeom>
        </p:spPr>
      </p:pic>
      <p:sp>
        <p:nvSpPr>
          <p:cNvPr id="3" name="灯片编号占位符 2">
            <a:extLst>
              <a:ext uri="{FF2B5EF4-FFF2-40B4-BE49-F238E27FC236}">
                <a16:creationId xmlns:a16="http://schemas.microsoft.com/office/drawing/2014/main" id="{54DFC33D-0EAC-4749-B360-50CD27495E06}"/>
              </a:ext>
            </a:extLst>
          </p:cNvPr>
          <p:cNvSpPr>
            <a:spLocks noGrp="1"/>
          </p:cNvSpPr>
          <p:nvPr>
            <p:ph type="sldNum" sz="quarter" idx="4"/>
          </p:nvPr>
        </p:nvSpPr>
        <p:spPr/>
        <p:txBody>
          <a:bodyPr/>
          <a:lstStyle/>
          <a:p>
            <a:fld id="{9FE11B73-A815-BF4E-9B20-19D14749F6B9}" type="slidenum">
              <a:rPr kumimoji="1" lang="zh-CN" altLang="en-US" smtClean="0"/>
              <a:pPr/>
              <a:t>14</a:t>
            </a:fld>
            <a:r>
              <a:rPr kumimoji="1" lang="en-US" altLang="zh-CN"/>
              <a:t>/16</a:t>
            </a:r>
            <a:endParaRPr kumimoji="1" lang="zh-CN" altLang="en-US" dirty="0"/>
          </a:p>
        </p:txBody>
      </p:sp>
    </p:spTree>
    <p:extLst>
      <p:ext uri="{BB962C8B-B14F-4D97-AF65-F5344CB8AC3E}">
        <p14:creationId xmlns:p14="http://schemas.microsoft.com/office/powerpoint/2010/main" val="391801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99622" y="1243471"/>
            <a:ext cx="2014978" cy="644545"/>
          </a:xfrm>
        </p:spPr>
        <p:txBody>
          <a:bodyPr>
            <a:noAutofit/>
          </a:bodyPr>
          <a:lstStyle/>
          <a:p>
            <a:r>
              <a:rPr lang="en-US" altLang="zh-CN" sz="3200" dirty="0"/>
              <a:t>Conclusion</a:t>
            </a:r>
            <a:endParaRPr lang="zh-CN" altLang="en-US" sz="3200" dirty="0"/>
          </a:p>
        </p:txBody>
      </p:sp>
      <p:sp>
        <p:nvSpPr>
          <p:cNvPr id="8" name="内容占位符 7">
            <a:extLst>
              <a:ext uri="{FF2B5EF4-FFF2-40B4-BE49-F238E27FC236}">
                <a16:creationId xmlns:a16="http://schemas.microsoft.com/office/drawing/2014/main" id="{68562394-9B0B-3640-8179-FFDC02270AB2}"/>
              </a:ext>
            </a:extLst>
          </p:cNvPr>
          <p:cNvSpPr>
            <a:spLocks noGrp="1"/>
          </p:cNvSpPr>
          <p:nvPr>
            <p:ph idx="1"/>
          </p:nvPr>
        </p:nvSpPr>
        <p:spPr>
          <a:xfrm>
            <a:off x="499622" y="1933137"/>
            <a:ext cx="11302737" cy="3672234"/>
          </a:xfrm>
        </p:spPr>
        <p:txBody>
          <a:bodyPr>
            <a:noAutofit/>
          </a:bodyPr>
          <a:lstStyle/>
          <a:p>
            <a:r>
              <a:rPr lang="en-US" altLang="zh-CN" sz="2400" dirty="0"/>
              <a:t>Our system is a </a:t>
            </a:r>
            <a:r>
              <a:rPr lang="en-US" altLang="zh-CN" sz="2400" dirty="0" err="1"/>
              <a:t>FedFSL</a:t>
            </a:r>
            <a:r>
              <a:rPr lang="en-US" altLang="zh-CN" sz="2400" dirty="0"/>
              <a:t> framework that </a:t>
            </a:r>
            <a:r>
              <a:rPr lang="en-US" altLang="zh-CN" sz="2400" dirty="0">
                <a:solidFill>
                  <a:schemeClr val="accent1"/>
                </a:solidFill>
              </a:rPr>
              <a:t>enables practical few-shot</a:t>
            </a:r>
            <a:r>
              <a:rPr lang="zh-CN" altLang="en-US" sz="2400" dirty="0">
                <a:solidFill>
                  <a:schemeClr val="accent1"/>
                </a:solidFill>
              </a:rPr>
              <a:t> </a:t>
            </a:r>
            <a:r>
              <a:rPr lang="en-US" altLang="zh-CN" sz="2400" dirty="0">
                <a:solidFill>
                  <a:schemeClr val="accent1"/>
                </a:solidFill>
              </a:rPr>
              <a:t>NLP fine-tuning on federated mobile devices</a:t>
            </a:r>
            <a:r>
              <a:rPr lang="en-US" altLang="zh-CN" sz="2400" dirty="0"/>
              <a:t>.</a:t>
            </a:r>
          </a:p>
          <a:p>
            <a:r>
              <a:rPr lang="en-US" altLang="zh-CN" sz="2400" dirty="0"/>
              <a:t>It </a:t>
            </a:r>
            <a:r>
              <a:rPr lang="en-US" altLang="zh-CN" sz="2400" dirty="0">
                <a:solidFill>
                  <a:schemeClr val="accent1"/>
                </a:solidFill>
              </a:rPr>
              <a:t>incorporates pseudo labeling and prompt learning </a:t>
            </a:r>
            <a:r>
              <a:rPr lang="en-US" altLang="zh-CN" sz="2400" dirty="0"/>
              <a:t>to achieve usable accuracy with only tens of data labels.</a:t>
            </a:r>
          </a:p>
          <a:p>
            <a:r>
              <a:rPr lang="en-US" altLang="zh-CN" sz="2400" dirty="0"/>
              <a:t>At system aspect,  it proposes several novel techniques, i.e., </a:t>
            </a:r>
            <a:r>
              <a:rPr lang="en-US" altLang="zh-CN" sz="2400" dirty="0">
                <a:solidFill>
                  <a:schemeClr val="accent1"/>
                </a:solidFill>
              </a:rPr>
              <a:t>early filtering unlabeled data, reducing the tuning depth/capacity</a:t>
            </a:r>
            <a:r>
              <a:rPr lang="en-US" altLang="zh-CN" sz="2400" dirty="0"/>
              <a:t>, and </a:t>
            </a:r>
            <a:r>
              <a:rPr lang="en-US" altLang="zh-CN" sz="2400" dirty="0">
                <a:solidFill>
                  <a:schemeClr val="accent1"/>
                </a:solidFill>
              </a:rPr>
              <a:t>curriculum orchestrate them </a:t>
            </a:r>
            <a:r>
              <a:rPr lang="en-US" altLang="zh-CN" sz="2400" dirty="0"/>
              <a:t>to address the unique challenge of huge resource cost raised by its algorithmic.</a:t>
            </a:r>
          </a:p>
          <a:p>
            <a:r>
              <a:rPr lang="en-US" altLang="zh-CN" sz="2400" dirty="0"/>
              <a:t>Compared to vanilla </a:t>
            </a:r>
            <a:r>
              <a:rPr lang="en-US" altLang="zh-CN" sz="2400" dirty="0" err="1"/>
              <a:t>FedFSL</a:t>
            </a:r>
            <a:r>
              <a:rPr lang="en-US" altLang="zh-CN" sz="2400" dirty="0"/>
              <a:t>, Our system reduces the </a:t>
            </a:r>
            <a:r>
              <a:rPr lang="en-US" altLang="zh-CN" sz="2400" dirty="0">
                <a:solidFill>
                  <a:schemeClr val="accent1"/>
                </a:solidFill>
              </a:rPr>
              <a:t>training delay, client energy, and network traffic </a:t>
            </a:r>
            <a:r>
              <a:rPr lang="en-US" altLang="zh-CN" sz="2400" dirty="0"/>
              <a:t>by </a:t>
            </a:r>
            <a:r>
              <a:rPr lang="en-US" altLang="zh-CN" sz="2400" dirty="0">
                <a:solidFill>
                  <a:schemeClr val="accent1"/>
                </a:solidFill>
              </a:rPr>
              <a:t>up to 46.0×, 41.2× and 3000.0×, </a:t>
            </a:r>
            <a:r>
              <a:rPr lang="en-US" altLang="zh-CN" sz="2400" dirty="0"/>
              <a:t>respectively.</a:t>
            </a:r>
            <a:endParaRPr lang="zh-CN" altLang="en-US" sz="2400" dirty="0"/>
          </a:p>
        </p:txBody>
      </p:sp>
      <p:pic>
        <p:nvPicPr>
          <p:cNvPr id="12" name="图片 11">
            <a:extLst>
              <a:ext uri="{FF2B5EF4-FFF2-40B4-BE49-F238E27FC236}">
                <a16:creationId xmlns:a16="http://schemas.microsoft.com/office/drawing/2014/main" id="{1B433641-F6BE-6D40-A6FD-558ED0D99956}"/>
              </a:ext>
            </a:extLst>
          </p:cNvPr>
          <p:cNvPicPr>
            <a:picLocks noChangeAspect="1"/>
          </p:cNvPicPr>
          <p:nvPr/>
        </p:nvPicPr>
        <p:blipFill>
          <a:blip r:embed="rId4"/>
          <a:stretch>
            <a:fillRect/>
          </a:stretch>
        </p:blipFill>
        <p:spPr>
          <a:xfrm>
            <a:off x="518475" y="5688422"/>
            <a:ext cx="754136" cy="749969"/>
          </a:xfrm>
          <a:prstGeom prst="rect">
            <a:avLst/>
          </a:prstGeom>
        </p:spPr>
      </p:pic>
      <p:sp>
        <p:nvSpPr>
          <p:cNvPr id="17" name="标题 3">
            <a:extLst>
              <a:ext uri="{FF2B5EF4-FFF2-40B4-BE49-F238E27FC236}">
                <a16:creationId xmlns:a16="http://schemas.microsoft.com/office/drawing/2014/main" id="{68593051-E1ED-8348-8BCA-226E1F9E8353}"/>
              </a:ext>
            </a:extLst>
          </p:cNvPr>
          <p:cNvSpPr txBox="1">
            <a:spLocks/>
          </p:cNvSpPr>
          <p:nvPr/>
        </p:nvSpPr>
        <p:spPr>
          <a:xfrm>
            <a:off x="483206" y="48900"/>
            <a:ext cx="7550869" cy="67257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SimHei" panose="02010609060101010101" pitchFamily="49" charset="-122"/>
                <a:cs typeface="Arial Black" panose="020B0604020202020204" pitchFamily="34" charset="0"/>
              </a:defRPr>
            </a:lvl1pPr>
          </a:lstStyle>
          <a:p>
            <a:r>
              <a:rPr lang="en-US" altLang="zh-CN" sz="3200" dirty="0"/>
              <a:t>Federated Few-shot Learning</a:t>
            </a:r>
            <a:r>
              <a:rPr lang="zh-CN" altLang="en-US" sz="3200" dirty="0"/>
              <a:t> </a:t>
            </a:r>
            <a:r>
              <a:rPr lang="en-US" altLang="zh-CN" sz="3200" dirty="0"/>
              <a:t>for Mobile NLP</a:t>
            </a:r>
            <a:endParaRPr lang="zh-CN" altLang="en-US" sz="3200" dirty="0"/>
          </a:p>
        </p:txBody>
      </p:sp>
      <p:sp>
        <p:nvSpPr>
          <p:cNvPr id="20" name="副标题 7">
            <a:extLst>
              <a:ext uri="{FF2B5EF4-FFF2-40B4-BE49-F238E27FC236}">
                <a16:creationId xmlns:a16="http://schemas.microsoft.com/office/drawing/2014/main" id="{0D198151-6AE9-5E4E-864E-1CD76D889BC5}"/>
              </a:ext>
            </a:extLst>
          </p:cNvPr>
          <p:cNvSpPr txBox="1">
            <a:spLocks/>
          </p:cNvSpPr>
          <p:nvPr/>
        </p:nvSpPr>
        <p:spPr>
          <a:xfrm>
            <a:off x="518475" y="688379"/>
            <a:ext cx="6174555" cy="3666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b="1" u="sng" dirty="0" err="1"/>
              <a:t>Dongqi</a:t>
            </a:r>
            <a:r>
              <a:rPr lang="en-US" altLang="zh-CN" sz="1600" b="1" u="sng" dirty="0"/>
              <a:t> Cai</a:t>
            </a:r>
            <a:r>
              <a:rPr lang="en-US" altLang="zh-CN" sz="1600" dirty="0"/>
              <a:t>, </a:t>
            </a:r>
            <a:r>
              <a:rPr lang="en-US" altLang="zh-CN" sz="1600" dirty="0" err="1"/>
              <a:t>Yaozong</a:t>
            </a:r>
            <a:r>
              <a:rPr lang="en-US" altLang="zh-CN" sz="1600" dirty="0"/>
              <a:t> Wu, </a:t>
            </a:r>
            <a:r>
              <a:rPr lang="en-US" altLang="zh-CN" sz="1600" dirty="0" err="1"/>
              <a:t>Shangguang</a:t>
            </a:r>
            <a:r>
              <a:rPr lang="en-US" altLang="zh-CN" sz="1600" dirty="0"/>
              <a:t> Wang, Felix </a:t>
            </a:r>
            <a:r>
              <a:rPr lang="en-US" altLang="zh-CN" sz="1600" dirty="0" err="1"/>
              <a:t>Xiaozhu</a:t>
            </a:r>
            <a:r>
              <a:rPr lang="en-US" altLang="zh-CN" sz="1600" dirty="0"/>
              <a:t> Lin, </a:t>
            </a:r>
            <a:r>
              <a:rPr lang="en-US" altLang="zh-CN" sz="1600" dirty="0" err="1"/>
              <a:t>Mengwei</a:t>
            </a:r>
            <a:r>
              <a:rPr lang="en-US" altLang="zh-CN" sz="1600" dirty="0"/>
              <a:t> Xu</a:t>
            </a:r>
            <a:endParaRPr lang="en-US" altLang="zh-CN" sz="1600" baseline="30000" dirty="0"/>
          </a:p>
        </p:txBody>
      </p:sp>
      <p:cxnSp>
        <p:nvCxnSpPr>
          <p:cNvPr id="9" name="直线连接符 8">
            <a:extLst>
              <a:ext uri="{FF2B5EF4-FFF2-40B4-BE49-F238E27FC236}">
                <a16:creationId xmlns:a16="http://schemas.microsoft.com/office/drawing/2014/main" id="{018E80F4-A4C1-284C-A78E-DB4AAA212F11}"/>
              </a:ext>
            </a:extLst>
          </p:cNvPr>
          <p:cNvCxnSpPr/>
          <p:nvPr/>
        </p:nvCxnSpPr>
        <p:spPr>
          <a:xfrm>
            <a:off x="0" y="1100116"/>
            <a:ext cx="12192000" cy="0"/>
          </a:xfrm>
          <a:prstGeom prst="line">
            <a:avLst/>
          </a:prstGeom>
          <a:ln w="19050"/>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9428355C-3002-2C4B-B53E-C9371F3CE812}"/>
              </a:ext>
            </a:extLst>
          </p:cNvPr>
          <p:cNvSpPr txBox="1"/>
          <p:nvPr/>
        </p:nvSpPr>
        <p:spPr>
          <a:xfrm>
            <a:off x="1366435" y="5878740"/>
            <a:ext cx="5004077" cy="369332"/>
          </a:xfrm>
          <a:prstGeom prst="rect">
            <a:avLst/>
          </a:prstGeom>
          <a:noFill/>
        </p:spPr>
        <p:txBody>
          <a:bodyPr wrap="square">
            <a:spAutoFit/>
          </a:bodyPr>
          <a:lstStyle/>
          <a:p>
            <a:r>
              <a:rPr lang="en-US" altLang="zh-CN" b="1" dirty="0"/>
              <a:t>Code: </a:t>
            </a:r>
            <a:r>
              <a:rPr lang="en-US" altLang="zh-CN" u="sng" dirty="0"/>
              <a:t>https://</a:t>
            </a:r>
            <a:r>
              <a:rPr lang="en-US" altLang="zh-CN" u="sng" dirty="0" err="1"/>
              <a:t>github.com</a:t>
            </a:r>
            <a:r>
              <a:rPr lang="en-US" altLang="zh-CN" u="sng" dirty="0"/>
              <a:t>/</a:t>
            </a:r>
            <a:r>
              <a:rPr lang="en-US" altLang="zh-CN" u="sng" dirty="0" err="1"/>
              <a:t>UbiquitousLearning</a:t>
            </a:r>
            <a:r>
              <a:rPr lang="en-US" altLang="zh-CN" u="sng" dirty="0"/>
              <a:t>/</a:t>
            </a:r>
            <a:r>
              <a:rPr lang="en-US" altLang="zh-CN" u="sng" dirty="0" err="1"/>
              <a:t>FeS</a:t>
            </a:r>
            <a:endParaRPr lang="zh-CN" altLang="en-US" u="sng" dirty="0"/>
          </a:p>
        </p:txBody>
      </p:sp>
      <p:sp>
        <p:nvSpPr>
          <p:cNvPr id="5" name="文本框 4">
            <a:extLst>
              <a:ext uri="{FF2B5EF4-FFF2-40B4-BE49-F238E27FC236}">
                <a16:creationId xmlns:a16="http://schemas.microsoft.com/office/drawing/2014/main" id="{46967E3F-D22A-9143-872E-6E0E1C194955}"/>
              </a:ext>
            </a:extLst>
          </p:cNvPr>
          <p:cNvSpPr txBox="1"/>
          <p:nvPr/>
        </p:nvSpPr>
        <p:spPr>
          <a:xfrm>
            <a:off x="8812462" y="650759"/>
            <a:ext cx="2685351" cy="369332"/>
          </a:xfrm>
          <a:prstGeom prst="rect">
            <a:avLst/>
          </a:prstGeom>
          <a:noFill/>
        </p:spPr>
        <p:txBody>
          <a:bodyPr wrap="none" rtlCol="0">
            <a:spAutoFit/>
          </a:bodyPr>
          <a:lstStyle/>
          <a:p>
            <a:r>
              <a:rPr kumimoji="1" lang="en-US" altLang="zh-CN" b="1" i="1" dirty="0">
                <a:latin typeface="Times New Roman" panose="02020603050405020304" pitchFamily="18" charset="0"/>
                <a:cs typeface="Times New Roman" panose="02020603050405020304" pitchFamily="18" charset="0"/>
              </a:rPr>
              <a:t>Contact: </a:t>
            </a:r>
            <a:r>
              <a:rPr kumimoji="1" lang="en-US" altLang="zh-CN" i="1" dirty="0" err="1">
                <a:latin typeface="Times New Roman" panose="02020603050405020304" pitchFamily="18" charset="0"/>
                <a:cs typeface="Times New Roman" panose="02020603050405020304" pitchFamily="18" charset="0"/>
              </a:rPr>
              <a:t>cdq@bupt.edu.cn</a:t>
            </a:r>
            <a:endParaRPr kumimoji="1" lang="zh-CN" altLang="en-US" i="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BA0B1EA1-7B6D-254D-AB6A-5F300FB40270}"/>
              </a:ext>
            </a:extLst>
          </p:cNvPr>
          <p:cNvSpPr>
            <a:spLocks noGrp="1"/>
          </p:cNvSpPr>
          <p:nvPr>
            <p:ph type="sldNum" sz="quarter" idx="4"/>
          </p:nvPr>
        </p:nvSpPr>
        <p:spPr/>
        <p:txBody>
          <a:bodyPr/>
          <a:lstStyle/>
          <a:p>
            <a:fld id="{9FE11B73-A815-BF4E-9B20-19D14749F6B9}" type="slidenum">
              <a:rPr kumimoji="1" lang="zh-CN" altLang="en-US" smtClean="0"/>
              <a:pPr/>
              <a:t>15</a:t>
            </a:fld>
            <a:r>
              <a:rPr kumimoji="1" lang="en-US" altLang="zh-CN"/>
              <a:t>/16</a:t>
            </a:r>
            <a:endParaRPr kumimoji="1"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71E73-7F57-BF41-8563-3F2770354400}"/>
              </a:ext>
            </a:extLst>
          </p:cNvPr>
          <p:cNvSpPr>
            <a:spLocks noGrp="1"/>
          </p:cNvSpPr>
          <p:nvPr>
            <p:ph type="title"/>
          </p:nvPr>
        </p:nvSpPr>
        <p:spPr/>
        <p:txBody>
          <a:bodyPr/>
          <a:lstStyle/>
          <a:p>
            <a:r>
              <a:rPr kumimoji="1" lang="en-CN" altLang="zh-CN" dirty="0"/>
              <a:t>Concluding</a:t>
            </a:r>
            <a:r>
              <a:rPr kumimoji="1" lang="zh-CN" altLang="en-US" dirty="0"/>
              <a:t> </a:t>
            </a:r>
            <a:r>
              <a:rPr kumimoji="1" lang="en-US" altLang="zh-CN" dirty="0"/>
              <a:t>Remarks</a:t>
            </a:r>
            <a:r>
              <a:rPr kumimoji="1" lang="zh-CN" altLang="en-US" dirty="0"/>
              <a:t> </a:t>
            </a:r>
            <a:r>
              <a:rPr kumimoji="1" lang="en-US" altLang="zh-CN" dirty="0"/>
              <a:t>by</a:t>
            </a:r>
            <a:r>
              <a:rPr kumimoji="1" lang="zh-CN" altLang="en-US" dirty="0"/>
              <a:t> </a:t>
            </a:r>
            <a:r>
              <a:rPr kumimoji="1" lang="en-US" altLang="zh-CN" dirty="0" err="1"/>
              <a:t>Mengwei</a:t>
            </a:r>
            <a:endParaRPr kumimoji="1" lang="zh-CN" altLang="en-US" dirty="0"/>
          </a:p>
        </p:txBody>
      </p:sp>
      <p:sp>
        <p:nvSpPr>
          <p:cNvPr id="3" name="内容占位符 2">
            <a:extLst>
              <a:ext uri="{FF2B5EF4-FFF2-40B4-BE49-F238E27FC236}">
                <a16:creationId xmlns:a16="http://schemas.microsoft.com/office/drawing/2014/main" id="{E948C050-233F-9B4A-A106-47F156CE07E5}"/>
              </a:ext>
            </a:extLst>
          </p:cNvPr>
          <p:cNvSpPr>
            <a:spLocks noGrp="1"/>
          </p:cNvSpPr>
          <p:nvPr>
            <p:ph idx="1"/>
          </p:nvPr>
        </p:nvSpPr>
        <p:spPr>
          <a:xfrm>
            <a:off x="209862" y="1202960"/>
            <a:ext cx="8251638" cy="4084038"/>
          </a:xfrm>
        </p:spPr>
        <p:txBody>
          <a:bodyPr>
            <a:normAutofit fontScale="92500" lnSpcReduction="10000"/>
          </a:bodyPr>
          <a:lstStyle/>
          <a:p>
            <a:r>
              <a:rPr kumimoji="1" lang="en-US" altLang="zh-CN" dirty="0"/>
              <a:t>The</a:t>
            </a:r>
            <a:r>
              <a:rPr kumimoji="1" lang="zh-CN" altLang="en-US" dirty="0"/>
              <a:t> </a:t>
            </a:r>
            <a:r>
              <a:rPr kumimoji="1" lang="en-US" altLang="zh-CN" dirty="0"/>
              <a:t>recent</a:t>
            </a:r>
            <a:r>
              <a:rPr kumimoji="1" lang="zh-CN" altLang="en-US" dirty="0"/>
              <a:t> </a:t>
            </a:r>
            <a:r>
              <a:rPr kumimoji="1" lang="en-US" altLang="zh-CN" dirty="0"/>
              <a:t>AI</a:t>
            </a:r>
            <a:r>
              <a:rPr kumimoji="1" lang="zh-CN" altLang="en-US" dirty="0"/>
              <a:t> </a:t>
            </a:r>
            <a:r>
              <a:rPr kumimoji="1" lang="en-US" altLang="zh-CN" dirty="0"/>
              <a:t>wave</a:t>
            </a:r>
            <a:r>
              <a:rPr kumimoji="1" lang="zh-CN" altLang="en-US" dirty="0"/>
              <a:t> </a:t>
            </a:r>
            <a:r>
              <a:rPr kumimoji="1" lang="en-US" altLang="zh-CN" dirty="0"/>
              <a:t>(large,</a:t>
            </a:r>
            <a:r>
              <a:rPr kumimoji="1" lang="zh-CN" altLang="en-US" dirty="0"/>
              <a:t> </a:t>
            </a:r>
            <a:r>
              <a:rPr kumimoji="1" lang="en-US" altLang="zh-CN" dirty="0"/>
              <a:t>foundational,</a:t>
            </a:r>
            <a:r>
              <a:rPr kumimoji="1" lang="zh-CN" altLang="en-US" dirty="0"/>
              <a:t> </a:t>
            </a:r>
            <a:r>
              <a:rPr kumimoji="1" lang="en-US" altLang="zh-CN" dirty="0"/>
              <a:t>multimodal</a:t>
            </a:r>
            <a:r>
              <a:rPr kumimoji="1" lang="zh-CN" altLang="en-US" dirty="0"/>
              <a:t> </a:t>
            </a:r>
            <a:r>
              <a:rPr kumimoji="1" lang="en-US" altLang="zh-CN" dirty="0"/>
              <a:t>models)</a:t>
            </a:r>
            <a:r>
              <a:rPr kumimoji="1" lang="zh-CN" altLang="en-US" dirty="0"/>
              <a:t> </a:t>
            </a:r>
            <a:r>
              <a:rPr kumimoji="1" lang="en-US" altLang="zh-CN" dirty="0"/>
              <a:t>is</a:t>
            </a:r>
            <a:r>
              <a:rPr kumimoji="1" lang="zh-CN" altLang="en-US" dirty="0"/>
              <a:t> </a:t>
            </a:r>
            <a:r>
              <a:rPr kumimoji="1" lang="en-US" altLang="zh-CN" dirty="0"/>
              <a:t>going</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another</a:t>
            </a:r>
            <a:r>
              <a:rPr kumimoji="1" lang="zh-CN" altLang="en-US" dirty="0"/>
              <a:t> </a:t>
            </a:r>
            <a:r>
              <a:rPr kumimoji="1" lang="en-US" altLang="zh-CN" dirty="0">
                <a:solidFill>
                  <a:srgbClr val="FF0000"/>
                </a:solidFill>
              </a:rPr>
              <a:t>Golden</a:t>
            </a:r>
            <a:r>
              <a:rPr kumimoji="1" lang="zh-CN" altLang="en-US" dirty="0">
                <a:solidFill>
                  <a:srgbClr val="FF0000"/>
                </a:solidFill>
              </a:rPr>
              <a:t> </a:t>
            </a:r>
            <a:r>
              <a:rPr kumimoji="1" lang="en-US" altLang="zh-CN" dirty="0">
                <a:solidFill>
                  <a:srgbClr val="FF0000"/>
                </a:solidFill>
              </a:rPr>
              <a:t>Era</a:t>
            </a:r>
            <a:r>
              <a:rPr kumimoji="1" lang="zh-CN" altLang="en-US" dirty="0">
                <a:solidFill>
                  <a:srgbClr val="FF0000"/>
                </a:solidFill>
              </a:rPr>
              <a:t> </a:t>
            </a:r>
            <a:r>
              <a:rPr kumimoji="1" lang="en-US" altLang="zh-CN" dirty="0"/>
              <a:t>for</a:t>
            </a:r>
            <a:r>
              <a:rPr kumimoji="1" lang="zh-CN" altLang="en-US" dirty="0"/>
              <a:t> </a:t>
            </a:r>
            <a:r>
              <a:rPr kumimoji="1" lang="en-US" altLang="zh-CN" dirty="0"/>
              <a:t>mobile</a:t>
            </a:r>
            <a:r>
              <a:rPr kumimoji="1" lang="zh-CN" altLang="en-US" dirty="0"/>
              <a:t> </a:t>
            </a:r>
            <a:r>
              <a:rPr kumimoji="1" lang="en-US" altLang="zh-CN" dirty="0"/>
              <a:t>computing.</a:t>
            </a:r>
          </a:p>
          <a:p>
            <a:pPr lvl="1">
              <a:buFont typeface="System Font Regular"/>
              <a:buChar char="-"/>
            </a:pPr>
            <a:r>
              <a:rPr kumimoji="1" lang="en-US" altLang="zh-CN" dirty="0"/>
              <a:t>Think</a:t>
            </a:r>
            <a:r>
              <a:rPr kumimoji="1" lang="zh-CN" altLang="en-US" dirty="0"/>
              <a:t> </a:t>
            </a:r>
            <a:r>
              <a:rPr kumimoji="1" lang="en-US" altLang="zh-CN" dirty="0"/>
              <a:t>of</a:t>
            </a:r>
            <a:r>
              <a:rPr kumimoji="1" lang="zh-CN" altLang="en-US" dirty="0"/>
              <a:t> </a:t>
            </a:r>
            <a:r>
              <a:rPr kumimoji="1" lang="en-US" altLang="zh-CN" dirty="0"/>
              <a:t>Smartphones/IoTs</a:t>
            </a:r>
            <a:r>
              <a:rPr kumimoji="1" lang="zh-CN" altLang="en-US" dirty="0"/>
              <a:t> </a:t>
            </a:r>
            <a:r>
              <a:rPr kumimoji="1" lang="en-US" altLang="zh-CN" dirty="0"/>
              <a:t>as</a:t>
            </a:r>
            <a:r>
              <a:rPr kumimoji="1" lang="zh-CN" altLang="en-US" dirty="0"/>
              <a:t> </a:t>
            </a:r>
            <a:r>
              <a:rPr kumimoji="1" lang="en-US" altLang="zh-CN" dirty="0"/>
              <a:t>humans-level</a:t>
            </a:r>
            <a:r>
              <a:rPr kumimoji="1" lang="zh-CN" altLang="en-US" dirty="0"/>
              <a:t> </a:t>
            </a:r>
            <a:r>
              <a:rPr kumimoji="1" lang="en-US" altLang="zh-CN" dirty="0"/>
              <a:t>assistants</a:t>
            </a:r>
          </a:p>
          <a:p>
            <a:r>
              <a:rPr kumimoji="1" lang="en-US" altLang="zh-CN" dirty="0"/>
              <a:t>Two</a:t>
            </a:r>
            <a:r>
              <a:rPr kumimoji="1" lang="zh-CN" altLang="en-US" dirty="0"/>
              <a:t> </a:t>
            </a:r>
            <a:r>
              <a:rPr kumimoji="1" lang="en-US" altLang="zh-CN" dirty="0"/>
              <a:t>key</a:t>
            </a:r>
            <a:r>
              <a:rPr kumimoji="1" lang="zh-CN" altLang="en-US" dirty="0"/>
              <a:t> </a:t>
            </a:r>
            <a:r>
              <a:rPr kumimoji="1" lang="en-US" altLang="zh-CN" dirty="0"/>
              <a:t>research</a:t>
            </a:r>
            <a:r>
              <a:rPr kumimoji="1" lang="zh-CN" altLang="en-US" dirty="0"/>
              <a:t> </a:t>
            </a:r>
            <a:r>
              <a:rPr kumimoji="1" lang="en-US" altLang="zh-CN" dirty="0"/>
              <a:t>directions</a:t>
            </a:r>
          </a:p>
          <a:p>
            <a:pPr lvl="1">
              <a:buFont typeface="System Font Regular"/>
              <a:buChar char="-"/>
            </a:pPr>
            <a:r>
              <a:rPr kumimoji="1" lang="en-US" altLang="zh-CN" dirty="0"/>
              <a:t>Making</a:t>
            </a:r>
            <a:r>
              <a:rPr kumimoji="1" lang="zh-CN" altLang="en-US" dirty="0"/>
              <a:t> </a:t>
            </a:r>
            <a:r>
              <a:rPr kumimoji="1" lang="en-US" altLang="zh-CN" dirty="0"/>
              <a:t>LLMs</a:t>
            </a:r>
            <a:r>
              <a:rPr kumimoji="1" lang="zh-CN" altLang="en-US" dirty="0"/>
              <a:t> </a:t>
            </a:r>
            <a:r>
              <a:rPr kumimoji="1" lang="en-US" altLang="zh-CN" dirty="0"/>
              <a:t>run</a:t>
            </a:r>
            <a:r>
              <a:rPr kumimoji="1" lang="zh-CN" altLang="en-US" dirty="0"/>
              <a:t> </a:t>
            </a:r>
            <a:r>
              <a:rPr kumimoji="1" lang="en-US" altLang="zh-CN" dirty="0"/>
              <a:t>fast</a:t>
            </a:r>
            <a:r>
              <a:rPr kumimoji="1" lang="zh-CN" altLang="en-US" dirty="0"/>
              <a:t> </a:t>
            </a:r>
            <a:r>
              <a:rPr kumimoji="1" lang="en-US" altLang="zh-CN" dirty="0"/>
              <a:t>and</a:t>
            </a:r>
            <a:r>
              <a:rPr kumimoji="1" lang="zh-CN" altLang="en-US" dirty="0"/>
              <a:t> </a:t>
            </a:r>
            <a:r>
              <a:rPr kumimoji="1" lang="en-US" altLang="zh-CN" dirty="0"/>
              <a:t>learn</a:t>
            </a:r>
            <a:r>
              <a:rPr kumimoji="1" lang="zh-CN" altLang="en-US" dirty="0"/>
              <a:t> </a:t>
            </a:r>
            <a:r>
              <a:rPr kumimoji="1" lang="en-US" altLang="zh-CN" dirty="0"/>
              <a:t>rapidly</a:t>
            </a:r>
            <a:r>
              <a:rPr kumimoji="1" lang="zh-CN" altLang="en-US" dirty="0"/>
              <a:t> </a:t>
            </a:r>
            <a:r>
              <a:rPr kumimoji="1" lang="en-US" altLang="zh-CN" dirty="0"/>
              <a:t>on</a:t>
            </a:r>
            <a:r>
              <a:rPr kumimoji="1" lang="zh-CN" altLang="en-US" dirty="0"/>
              <a:t> </a:t>
            </a:r>
            <a:r>
              <a:rPr kumimoji="1" lang="en-US" altLang="zh-CN" dirty="0"/>
              <a:t>devices</a:t>
            </a:r>
            <a:r>
              <a:rPr kumimoji="1" lang="zh-CN" altLang="en-US" dirty="0"/>
              <a:t> </a:t>
            </a:r>
            <a:r>
              <a:rPr kumimoji="1" lang="en-US" altLang="zh-CN" dirty="0"/>
              <a:t>(</a:t>
            </a:r>
            <a:r>
              <a:rPr kumimoji="1" lang="en-US" altLang="zh-CN" dirty="0" err="1"/>
              <a:t>hw</a:t>
            </a:r>
            <a:r>
              <a:rPr kumimoji="1" lang="en-US" altLang="zh-CN" dirty="0"/>
              <a:t>-</a:t>
            </a:r>
            <a:r>
              <a:rPr kumimoji="1" lang="en-US" altLang="zh-CN" dirty="0" err="1"/>
              <a:t>sw</a:t>
            </a:r>
            <a:r>
              <a:rPr kumimoji="1" lang="en-US" altLang="zh-CN" dirty="0"/>
              <a:t>-algo.</a:t>
            </a:r>
            <a:r>
              <a:rPr kumimoji="1" lang="zh-CN" altLang="en-US" dirty="0"/>
              <a:t> </a:t>
            </a:r>
            <a:r>
              <a:rPr kumimoji="1" lang="en-US" altLang="zh-CN" dirty="0"/>
              <a:t>codesign)</a:t>
            </a:r>
          </a:p>
          <a:p>
            <a:pPr lvl="1">
              <a:buFont typeface="System Font Regular"/>
              <a:buChar char="-"/>
            </a:pPr>
            <a:r>
              <a:rPr kumimoji="1" lang="en-US" altLang="zh-CN" dirty="0"/>
              <a:t>Building</a:t>
            </a:r>
            <a:r>
              <a:rPr kumimoji="1" lang="zh-CN" altLang="en-US" dirty="0"/>
              <a:t> </a:t>
            </a:r>
            <a:r>
              <a:rPr kumimoji="1" lang="en-US" altLang="zh-CN" dirty="0"/>
              <a:t>killer</a:t>
            </a:r>
            <a:r>
              <a:rPr kumimoji="1" lang="zh-CN" altLang="en-US" dirty="0"/>
              <a:t> </a:t>
            </a:r>
            <a:r>
              <a:rPr kumimoji="1" lang="en-US" altLang="zh-CN" dirty="0"/>
              <a:t>apps</a:t>
            </a:r>
            <a:r>
              <a:rPr kumimoji="1" lang="zh-CN" altLang="en-US" dirty="0"/>
              <a:t> </a:t>
            </a:r>
            <a:r>
              <a:rPr kumimoji="1" lang="en-US" altLang="zh-CN" dirty="0"/>
              <a:t>atop</a:t>
            </a:r>
            <a:r>
              <a:rPr kumimoji="1" lang="zh-CN" altLang="en-US" dirty="0"/>
              <a:t> </a:t>
            </a:r>
            <a:r>
              <a:rPr kumimoji="1" lang="en-US" altLang="zh-CN" dirty="0"/>
              <a:t>LLMs</a:t>
            </a:r>
            <a:r>
              <a:rPr kumimoji="1" lang="zh-CN" altLang="en-US" dirty="0"/>
              <a:t> </a:t>
            </a:r>
            <a:r>
              <a:rPr kumimoji="1" lang="en-US" altLang="zh-CN" dirty="0"/>
              <a:t>(agents,</a:t>
            </a:r>
            <a:r>
              <a:rPr kumimoji="1" lang="zh-CN" altLang="en-US" dirty="0"/>
              <a:t> </a:t>
            </a:r>
            <a:r>
              <a:rPr kumimoji="1" lang="en-US" altLang="zh-CN" dirty="0"/>
              <a:t>searching,</a:t>
            </a:r>
            <a:r>
              <a:rPr kumimoji="1" lang="zh-CN" altLang="en-US" dirty="0"/>
              <a:t> </a:t>
            </a:r>
            <a:r>
              <a:rPr kumimoji="1" lang="en-US" altLang="zh-CN" dirty="0"/>
              <a:t>AIGC,</a:t>
            </a:r>
            <a:r>
              <a:rPr kumimoji="1" lang="zh-CN" altLang="en-US" dirty="0"/>
              <a:t> </a:t>
            </a:r>
            <a:r>
              <a:rPr kumimoji="1" lang="en-US" altLang="zh-CN" dirty="0" err="1"/>
              <a:t>etc</a:t>
            </a:r>
            <a:r>
              <a:rPr kumimoji="1" lang="en-US" altLang="zh-CN" dirty="0"/>
              <a:t>)</a:t>
            </a:r>
          </a:p>
          <a:p>
            <a:r>
              <a:rPr kumimoji="1" lang="en-US" altLang="zh-CN" dirty="0"/>
              <a:t>Open</a:t>
            </a:r>
            <a:r>
              <a:rPr kumimoji="1" lang="zh-CN" altLang="en-US" dirty="0"/>
              <a:t> </a:t>
            </a:r>
            <a:r>
              <a:rPr kumimoji="1" lang="en-US" altLang="zh-CN" dirty="0"/>
              <a:t>to</a:t>
            </a:r>
            <a:r>
              <a:rPr kumimoji="1" lang="zh-CN" altLang="en-US" dirty="0"/>
              <a:t> </a:t>
            </a:r>
            <a:r>
              <a:rPr kumimoji="1" lang="en-US" altLang="zh-CN" dirty="0"/>
              <a:t>collaboration</a:t>
            </a:r>
            <a:r>
              <a:rPr kumimoji="1" lang="zh-CN" altLang="en-US" dirty="0"/>
              <a:t> </a:t>
            </a:r>
            <a:r>
              <a:rPr kumimoji="1" lang="en-US" altLang="zh-CN" dirty="0"/>
              <a:t>and</a:t>
            </a:r>
            <a:r>
              <a:rPr kumimoji="1" lang="zh-CN" altLang="en-US" dirty="0"/>
              <a:t> </a:t>
            </a:r>
            <a:r>
              <a:rPr kumimoji="1" lang="en-US" altLang="zh-CN" dirty="0"/>
              <a:t>debate!</a:t>
            </a:r>
          </a:p>
          <a:p>
            <a:pPr lvl="1">
              <a:buFont typeface="System Font Regular"/>
              <a:buChar char="-"/>
            </a:pPr>
            <a:r>
              <a:rPr kumimoji="1" lang="en-US" altLang="zh-CN" b="1" dirty="0"/>
              <a:t>Who</a:t>
            </a:r>
            <a:r>
              <a:rPr kumimoji="1" lang="zh-CN" altLang="en-US" b="1" dirty="0"/>
              <a:t> </a:t>
            </a:r>
            <a:r>
              <a:rPr kumimoji="1" lang="en-US" altLang="zh-CN" b="1" dirty="0"/>
              <a:t>are</a:t>
            </a:r>
            <a:r>
              <a:rPr kumimoji="1" lang="zh-CN" altLang="en-US" b="1" dirty="0"/>
              <a:t> </a:t>
            </a:r>
            <a:r>
              <a:rPr kumimoji="1" lang="en-US" altLang="zh-CN" b="1" dirty="0"/>
              <a:t>we</a:t>
            </a:r>
            <a:r>
              <a:rPr kumimoji="1" lang="en-US" altLang="zh-CN" dirty="0"/>
              <a:t>:</a:t>
            </a:r>
            <a:r>
              <a:rPr kumimoji="1" lang="zh-CN" altLang="en-US" dirty="0"/>
              <a:t> </a:t>
            </a:r>
            <a:r>
              <a:rPr kumimoji="1" lang="en-US" altLang="zh-CN" dirty="0"/>
              <a:t>a</a:t>
            </a:r>
            <a:r>
              <a:rPr kumimoji="1" lang="zh-CN" altLang="en-US" dirty="0"/>
              <a:t> </a:t>
            </a:r>
            <a:r>
              <a:rPr kumimoji="1" lang="en-US" altLang="zh-CN" dirty="0"/>
              <a:t>junior</a:t>
            </a:r>
            <a:r>
              <a:rPr kumimoji="1" lang="zh-CN" altLang="en-US" dirty="0"/>
              <a:t> </a:t>
            </a:r>
            <a:r>
              <a:rPr kumimoji="1" lang="en-US" altLang="zh-CN" dirty="0"/>
              <a:t>faculty</a:t>
            </a:r>
            <a:r>
              <a:rPr kumimoji="1" lang="zh-CN" altLang="en-US" dirty="0"/>
              <a:t> </a:t>
            </a:r>
            <a:r>
              <a:rPr kumimoji="1" lang="en-US" altLang="zh-CN" dirty="0"/>
              <a:t>plus</a:t>
            </a:r>
            <a:r>
              <a:rPr kumimoji="1" lang="zh-CN" altLang="en-US" dirty="0"/>
              <a:t> </a:t>
            </a:r>
            <a:r>
              <a:rPr kumimoji="1" lang="en-US" altLang="zh-CN" dirty="0"/>
              <a:t>a</a:t>
            </a:r>
            <a:r>
              <a:rPr kumimoji="1" lang="zh-CN" altLang="en-US" dirty="0"/>
              <a:t> </a:t>
            </a:r>
            <a:r>
              <a:rPr kumimoji="1" lang="en-US" altLang="zh-CN" dirty="0"/>
              <a:t>group</a:t>
            </a:r>
            <a:r>
              <a:rPr kumimoji="1" lang="zh-CN" altLang="en-US" dirty="0"/>
              <a:t> </a:t>
            </a:r>
            <a:r>
              <a:rPr kumimoji="1" lang="en-US" altLang="zh-CN" dirty="0"/>
              <a:t>of</a:t>
            </a:r>
            <a:r>
              <a:rPr kumimoji="1" lang="zh-CN" altLang="en-US" dirty="0"/>
              <a:t> </a:t>
            </a:r>
            <a:r>
              <a:rPr kumimoji="1" lang="en-US" altLang="zh-CN" dirty="0"/>
              <a:t>passionate</a:t>
            </a:r>
            <a:r>
              <a:rPr kumimoji="1" lang="zh-CN" altLang="en-US" dirty="0"/>
              <a:t> </a:t>
            </a:r>
            <a:r>
              <a:rPr kumimoji="1" lang="en-US" altLang="zh-CN" dirty="0"/>
              <a:t>graduate</a:t>
            </a:r>
            <a:r>
              <a:rPr kumimoji="1" lang="zh-CN" altLang="en-US" dirty="0"/>
              <a:t> </a:t>
            </a:r>
            <a:r>
              <a:rPr kumimoji="1" lang="en-US" altLang="zh-CN" dirty="0"/>
              <a:t>students</a:t>
            </a:r>
            <a:r>
              <a:rPr kumimoji="1" lang="zh-CN" altLang="en-US" dirty="0"/>
              <a:t> </a:t>
            </a:r>
            <a:r>
              <a:rPr kumimoji="1" lang="en-US" altLang="zh-CN" dirty="0"/>
              <a:t>who</a:t>
            </a:r>
            <a:r>
              <a:rPr kumimoji="1" lang="zh-CN" altLang="en-US" dirty="0"/>
              <a:t> </a:t>
            </a:r>
            <a:r>
              <a:rPr kumimoji="1" lang="en-US" altLang="zh-CN" dirty="0"/>
              <a:t>believe</a:t>
            </a:r>
            <a:r>
              <a:rPr kumimoji="1" lang="zh-CN" altLang="en-US" dirty="0"/>
              <a:t> </a:t>
            </a:r>
            <a:r>
              <a:rPr kumimoji="1" lang="en-US" altLang="zh-CN" dirty="0"/>
              <a:t>in</a:t>
            </a:r>
            <a:r>
              <a:rPr kumimoji="1" lang="zh-CN" altLang="en-US" dirty="0"/>
              <a:t> </a:t>
            </a:r>
            <a:r>
              <a:rPr kumimoji="1" lang="en-US" altLang="zh-CN" dirty="0"/>
              <a:t>LLM</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game</a:t>
            </a:r>
            <a:r>
              <a:rPr kumimoji="1" lang="zh-CN" altLang="en-US" dirty="0"/>
              <a:t> </a:t>
            </a:r>
            <a:r>
              <a:rPr kumimoji="1" lang="en-US" altLang="zh-CN" dirty="0"/>
              <a:t>changer</a:t>
            </a:r>
            <a:r>
              <a:rPr kumimoji="1" lang="zh-CN" altLang="en-US" dirty="0"/>
              <a:t> </a:t>
            </a:r>
            <a:r>
              <a:rPr kumimoji="1" lang="en-US" altLang="zh-CN" dirty="0"/>
              <a:t>to</a:t>
            </a:r>
            <a:r>
              <a:rPr kumimoji="1" lang="zh-CN" altLang="en-US" dirty="0"/>
              <a:t> </a:t>
            </a:r>
            <a:r>
              <a:rPr kumimoji="1" lang="en-US" altLang="zh-CN" dirty="0"/>
              <a:t>mobile</a:t>
            </a:r>
            <a:r>
              <a:rPr kumimoji="1" lang="zh-CN" altLang="en-US" dirty="0"/>
              <a:t> </a:t>
            </a:r>
            <a:r>
              <a:rPr kumimoji="1" lang="en-US" altLang="zh-CN" dirty="0"/>
              <a:t>research</a:t>
            </a:r>
            <a:endParaRPr kumimoji="1" lang="zh-CN" altLang="en-US" dirty="0"/>
          </a:p>
        </p:txBody>
      </p:sp>
      <p:grpSp>
        <p:nvGrpSpPr>
          <p:cNvPr id="16" name="组合 15">
            <a:extLst>
              <a:ext uri="{FF2B5EF4-FFF2-40B4-BE49-F238E27FC236}">
                <a16:creationId xmlns:a16="http://schemas.microsoft.com/office/drawing/2014/main" id="{CDC1B633-ABF8-194F-AF18-ABC6D9C95F43}"/>
              </a:ext>
            </a:extLst>
          </p:cNvPr>
          <p:cNvGrpSpPr/>
          <p:nvPr/>
        </p:nvGrpSpPr>
        <p:grpSpPr>
          <a:xfrm>
            <a:off x="8511541" y="1308407"/>
            <a:ext cx="3564206" cy="3711101"/>
            <a:chOff x="8511541" y="1448107"/>
            <a:chExt cx="3564206" cy="3711101"/>
          </a:xfrm>
        </p:grpSpPr>
        <p:pic>
          <p:nvPicPr>
            <p:cNvPr id="12" name="图片 11">
              <a:extLst>
                <a:ext uri="{FF2B5EF4-FFF2-40B4-BE49-F238E27FC236}">
                  <a16:creationId xmlns:a16="http://schemas.microsoft.com/office/drawing/2014/main" id="{9472D772-B5E6-A747-9822-05B01DC596AF}"/>
                </a:ext>
              </a:extLst>
            </p:cNvPr>
            <p:cNvPicPr>
              <a:picLocks noChangeAspect="1"/>
            </p:cNvPicPr>
            <p:nvPr/>
          </p:nvPicPr>
          <p:blipFill>
            <a:blip r:embed="rId3"/>
            <a:stretch>
              <a:fillRect/>
            </a:stretch>
          </p:blipFill>
          <p:spPr>
            <a:xfrm>
              <a:off x="8593209" y="1448107"/>
              <a:ext cx="3388929" cy="3388929"/>
            </a:xfrm>
            <a:prstGeom prst="rect">
              <a:avLst/>
            </a:prstGeom>
            <a:ln w="19050">
              <a:solidFill>
                <a:schemeClr val="tx1"/>
              </a:solidFill>
            </a:ln>
          </p:spPr>
        </p:pic>
        <p:sp>
          <p:nvSpPr>
            <p:cNvPr id="13" name="文本框 12">
              <a:extLst>
                <a:ext uri="{FF2B5EF4-FFF2-40B4-BE49-F238E27FC236}">
                  <a16:creationId xmlns:a16="http://schemas.microsoft.com/office/drawing/2014/main" id="{EC3D5264-072E-644C-9CD4-AC9960774013}"/>
                </a:ext>
              </a:extLst>
            </p:cNvPr>
            <p:cNvSpPr txBox="1"/>
            <p:nvPr/>
          </p:nvSpPr>
          <p:spPr>
            <a:xfrm>
              <a:off x="8511541" y="4851431"/>
              <a:ext cx="3564206" cy="307777"/>
            </a:xfrm>
            <a:prstGeom prst="rect">
              <a:avLst/>
            </a:prstGeom>
            <a:noFill/>
            <a:ln w="19050" cmpd="sng">
              <a:noFill/>
              <a:prstDash val="solid"/>
            </a:ln>
          </p:spPr>
          <p:txBody>
            <a:bodyPr wrap="square" rtlCol="0">
              <a:spAutoFit/>
            </a:bodyPr>
            <a:lstStyle/>
            <a:p>
              <a:pPr algn="ctr"/>
              <a:r>
                <a:rPr kumimoji="1" lang="en-US" altLang="zh-CN" sz="1400" i="1" dirty="0"/>
                <a:t>Generated by Stable Diffusion XL</a:t>
              </a:r>
              <a:endParaRPr kumimoji="1" lang="zh-CN" altLang="en-US" sz="1400" i="1" dirty="0"/>
            </a:p>
          </p:txBody>
        </p:sp>
      </p:grpSp>
      <p:pic>
        <p:nvPicPr>
          <p:cNvPr id="18" name="Picture 2" descr="Mengwei Xu's Profile Picture">
            <a:extLst>
              <a:ext uri="{FF2B5EF4-FFF2-40B4-BE49-F238E27FC236}">
                <a16:creationId xmlns:a16="http://schemas.microsoft.com/office/drawing/2014/main" id="{3D746310-0D5C-3A45-86C0-31F48DECC2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82" y="5244519"/>
            <a:ext cx="1429540" cy="13748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Daliang Xu">
            <a:extLst>
              <a:ext uri="{FF2B5EF4-FFF2-40B4-BE49-F238E27FC236}">
                <a16:creationId xmlns:a16="http://schemas.microsoft.com/office/drawing/2014/main" id="{588EA1D1-043C-8E40-AB54-010B8FEDF3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66" t="30858" r="27966"/>
          <a:stretch/>
        </p:blipFill>
        <p:spPr bwMode="auto">
          <a:xfrm>
            <a:off x="1639741" y="5237728"/>
            <a:ext cx="1073832" cy="1399090"/>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004663B4-F715-D94C-8BE3-3812B210C54E}"/>
              </a:ext>
            </a:extLst>
          </p:cNvPr>
          <p:cNvPicPr>
            <a:picLocks noChangeAspect="1"/>
          </p:cNvPicPr>
          <p:nvPr/>
        </p:nvPicPr>
        <p:blipFill rotWithShape="1">
          <a:blip r:embed="rId6"/>
          <a:srcRect l="46494" t="34429" r="20736" b="31391"/>
          <a:stretch/>
        </p:blipFill>
        <p:spPr>
          <a:xfrm rot="5400000">
            <a:off x="2666905" y="5390914"/>
            <a:ext cx="1400869" cy="1094495"/>
          </a:xfrm>
          <a:prstGeom prst="rect">
            <a:avLst/>
          </a:prstGeom>
        </p:spPr>
      </p:pic>
      <p:pic>
        <p:nvPicPr>
          <p:cNvPr id="28" name="图片 27">
            <a:extLst>
              <a:ext uri="{FF2B5EF4-FFF2-40B4-BE49-F238E27FC236}">
                <a16:creationId xmlns:a16="http://schemas.microsoft.com/office/drawing/2014/main" id="{3477A7FB-9730-8A4A-9F22-3E2C71D6ADD9}"/>
              </a:ext>
            </a:extLst>
          </p:cNvPr>
          <p:cNvPicPr>
            <a:picLocks noChangeAspect="1"/>
          </p:cNvPicPr>
          <p:nvPr/>
        </p:nvPicPr>
        <p:blipFill rotWithShape="1">
          <a:blip r:embed="rId7"/>
          <a:srcRect l="30671" t="43616" r="44037" b="33783"/>
          <a:stretch/>
        </p:blipFill>
        <p:spPr>
          <a:xfrm>
            <a:off x="4021106" y="5234213"/>
            <a:ext cx="1111014" cy="1400940"/>
          </a:xfrm>
          <a:prstGeom prst="rect">
            <a:avLst/>
          </a:prstGeom>
        </p:spPr>
      </p:pic>
      <p:pic>
        <p:nvPicPr>
          <p:cNvPr id="30" name="图片 29">
            <a:extLst>
              <a:ext uri="{FF2B5EF4-FFF2-40B4-BE49-F238E27FC236}">
                <a16:creationId xmlns:a16="http://schemas.microsoft.com/office/drawing/2014/main" id="{CCC7262C-B0EA-C042-B1D3-4C4DCCE1A43B}"/>
              </a:ext>
            </a:extLst>
          </p:cNvPr>
          <p:cNvPicPr>
            <a:picLocks noChangeAspect="1"/>
          </p:cNvPicPr>
          <p:nvPr/>
        </p:nvPicPr>
        <p:blipFill rotWithShape="1">
          <a:blip r:embed="rId8"/>
          <a:srcRect l="6487" t="13345" r="-1"/>
          <a:stretch/>
        </p:blipFill>
        <p:spPr>
          <a:xfrm>
            <a:off x="7530796" y="5234211"/>
            <a:ext cx="1111014" cy="1382475"/>
          </a:xfrm>
          <a:prstGeom prst="rect">
            <a:avLst/>
          </a:prstGeom>
        </p:spPr>
      </p:pic>
      <p:pic>
        <p:nvPicPr>
          <p:cNvPr id="32" name="图片 31">
            <a:extLst>
              <a:ext uri="{FF2B5EF4-FFF2-40B4-BE49-F238E27FC236}">
                <a16:creationId xmlns:a16="http://schemas.microsoft.com/office/drawing/2014/main" id="{9AE8F1D4-F63B-8D48-8E39-7FA38A0D7DC5}"/>
              </a:ext>
            </a:extLst>
          </p:cNvPr>
          <p:cNvPicPr>
            <a:picLocks noChangeAspect="1"/>
          </p:cNvPicPr>
          <p:nvPr/>
        </p:nvPicPr>
        <p:blipFill rotWithShape="1">
          <a:blip r:embed="rId9"/>
          <a:srcRect l="5059" t="19969" r="11415"/>
          <a:stretch/>
        </p:blipFill>
        <p:spPr>
          <a:xfrm>
            <a:off x="5238639" y="5234212"/>
            <a:ext cx="1040739" cy="1400740"/>
          </a:xfrm>
          <a:prstGeom prst="rect">
            <a:avLst/>
          </a:prstGeom>
        </p:spPr>
      </p:pic>
      <p:pic>
        <p:nvPicPr>
          <p:cNvPr id="35" name="图片 34">
            <a:extLst>
              <a:ext uri="{FF2B5EF4-FFF2-40B4-BE49-F238E27FC236}">
                <a16:creationId xmlns:a16="http://schemas.microsoft.com/office/drawing/2014/main" id="{2A2A15B5-3ABB-A04E-86C4-2DEC3CA808EA}"/>
              </a:ext>
            </a:extLst>
          </p:cNvPr>
          <p:cNvPicPr>
            <a:picLocks noChangeAspect="1"/>
          </p:cNvPicPr>
          <p:nvPr/>
        </p:nvPicPr>
        <p:blipFill>
          <a:blip r:embed="rId10"/>
          <a:stretch>
            <a:fillRect/>
          </a:stretch>
        </p:blipFill>
        <p:spPr>
          <a:xfrm>
            <a:off x="6385897" y="5242036"/>
            <a:ext cx="1038380" cy="1384506"/>
          </a:xfrm>
          <a:prstGeom prst="rect">
            <a:avLst/>
          </a:prstGeom>
        </p:spPr>
      </p:pic>
      <p:pic>
        <p:nvPicPr>
          <p:cNvPr id="34" name="图片 33">
            <a:extLst>
              <a:ext uri="{FF2B5EF4-FFF2-40B4-BE49-F238E27FC236}">
                <a16:creationId xmlns:a16="http://schemas.microsoft.com/office/drawing/2014/main" id="{D72DBFE3-EEC0-5044-A9A4-BA74B7BA8874}"/>
              </a:ext>
            </a:extLst>
          </p:cNvPr>
          <p:cNvPicPr>
            <a:picLocks noChangeAspect="1"/>
          </p:cNvPicPr>
          <p:nvPr/>
        </p:nvPicPr>
        <p:blipFill>
          <a:blip r:embed="rId11"/>
          <a:stretch>
            <a:fillRect/>
          </a:stretch>
        </p:blipFill>
        <p:spPr>
          <a:xfrm>
            <a:off x="8748329" y="5242036"/>
            <a:ext cx="930897" cy="1362882"/>
          </a:xfrm>
          <a:prstGeom prst="rect">
            <a:avLst/>
          </a:prstGeom>
        </p:spPr>
      </p:pic>
      <p:pic>
        <p:nvPicPr>
          <p:cNvPr id="36" name="图片 35">
            <a:extLst>
              <a:ext uri="{FF2B5EF4-FFF2-40B4-BE49-F238E27FC236}">
                <a16:creationId xmlns:a16="http://schemas.microsoft.com/office/drawing/2014/main" id="{BCAB02D5-0DEB-8540-8B5D-F6A511E20350}"/>
              </a:ext>
            </a:extLst>
          </p:cNvPr>
          <p:cNvPicPr>
            <a:picLocks noChangeAspect="1"/>
          </p:cNvPicPr>
          <p:nvPr/>
        </p:nvPicPr>
        <p:blipFill>
          <a:blip r:embed="rId12"/>
          <a:stretch>
            <a:fillRect/>
          </a:stretch>
        </p:blipFill>
        <p:spPr>
          <a:xfrm>
            <a:off x="9785745" y="5234211"/>
            <a:ext cx="1075685" cy="1362882"/>
          </a:xfrm>
          <a:prstGeom prst="rect">
            <a:avLst/>
          </a:prstGeom>
        </p:spPr>
      </p:pic>
      <p:pic>
        <p:nvPicPr>
          <p:cNvPr id="40" name="图片 39">
            <a:extLst>
              <a:ext uri="{FF2B5EF4-FFF2-40B4-BE49-F238E27FC236}">
                <a16:creationId xmlns:a16="http://schemas.microsoft.com/office/drawing/2014/main" id="{D15E1275-0DDC-FC46-80DB-9B05E7C8B5E2}"/>
              </a:ext>
            </a:extLst>
          </p:cNvPr>
          <p:cNvPicPr>
            <a:picLocks noChangeAspect="1"/>
          </p:cNvPicPr>
          <p:nvPr/>
        </p:nvPicPr>
        <p:blipFill>
          <a:blip r:embed="rId13"/>
          <a:stretch>
            <a:fillRect/>
          </a:stretch>
        </p:blipFill>
        <p:spPr>
          <a:xfrm>
            <a:off x="10967949" y="5177227"/>
            <a:ext cx="1014189" cy="1419865"/>
          </a:xfrm>
          <a:prstGeom prst="rect">
            <a:avLst/>
          </a:prstGeom>
        </p:spPr>
      </p:pic>
    </p:spTree>
    <p:extLst>
      <p:ext uri="{BB962C8B-B14F-4D97-AF65-F5344CB8AC3E}">
        <p14:creationId xmlns:p14="http://schemas.microsoft.com/office/powerpoint/2010/main" val="178488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F1897B2-ABDD-4945-8BAC-682CA8E26664}"/>
              </a:ext>
            </a:extLst>
          </p:cNvPr>
          <p:cNvSpPr>
            <a:spLocks noGrp="1"/>
          </p:cNvSpPr>
          <p:nvPr>
            <p:ph type="ctrTitle"/>
          </p:nvPr>
        </p:nvSpPr>
        <p:spPr/>
        <p:txBody>
          <a:bodyPr/>
          <a:lstStyle/>
          <a:p>
            <a:r>
              <a:rPr lang="en-US" altLang="zh-CN" dirty="0"/>
              <a:t>Q&amp;A</a:t>
            </a:r>
            <a:endParaRPr lang="zh-CN" altLang="en-US" dirty="0"/>
          </a:p>
        </p:txBody>
      </p:sp>
      <p:sp>
        <p:nvSpPr>
          <p:cNvPr id="6" name="副标题 5">
            <a:extLst>
              <a:ext uri="{FF2B5EF4-FFF2-40B4-BE49-F238E27FC236}">
                <a16:creationId xmlns:a16="http://schemas.microsoft.com/office/drawing/2014/main" id="{DE7329A4-1A05-C945-8AA2-086E5472DBA0}"/>
              </a:ext>
            </a:extLst>
          </p:cNvPr>
          <p:cNvSpPr>
            <a:spLocks noGrp="1"/>
          </p:cNvSpPr>
          <p:nvPr>
            <p:ph type="subTitle" idx="1"/>
          </p:nvPr>
        </p:nvSpPr>
        <p:spPr>
          <a:xfrm>
            <a:off x="1524000" y="4601980"/>
            <a:ext cx="9144000" cy="655820"/>
          </a:xfrm>
        </p:spPr>
        <p:txBody>
          <a:bodyPr/>
          <a:lstStyle/>
          <a:p>
            <a:endParaRPr lang="zh-CN" altLang="en-US" dirty="0"/>
          </a:p>
        </p:txBody>
      </p:sp>
      <p:sp>
        <p:nvSpPr>
          <p:cNvPr id="4" name="灯片编号占位符 3">
            <a:extLst>
              <a:ext uri="{FF2B5EF4-FFF2-40B4-BE49-F238E27FC236}">
                <a16:creationId xmlns:a16="http://schemas.microsoft.com/office/drawing/2014/main" id="{CA015431-7E08-FA47-94F1-97A367F1373A}"/>
              </a:ext>
            </a:extLst>
          </p:cNvPr>
          <p:cNvSpPr>
            <a:spLocks noGrp="1"/>
          </p:cNvSpPr>
          <p:nvPr>
            <p:ph type="sldNum" sz="quarter" idx="4"/>
          </p:nvPr>
        </p:nvSpPr>
        <p:spPr/>
        <p:txBody>
          <a:bodyPr/>
          <a:lstStyle/>
          <a:p>
            <a:fld id="{9FE11B73-A815-BF4E-9B20-19D14749F6B9}" type="slidenum">
              <a:rPr kumimoji="1" lang="zh-CN" altLang="en-US" smtClean="0"/>
              <a:pPr/>
              <a:t>17</a:t>
            </a:fld>
            <a:r>
              <a:rPr kumimoji="1" lang="en-US" altLang="zh-CN"/>
              <a:t>/16</a:t>
            </a:r>
            <a:endParaRPr kumimoji="1" lang="zh-CN" altLang="en-US" dirty="0"/>
          </a:p>
        </p:txBody>
      </p:sp>
    </p:spTree>
    <p:extLst>
      <p:ext uri="{BB962C8B-B14F-4D97-AF65-F5344CB8AC3E}">
        <p14:creationId xmlns:p14="http://schemas.microsoft.com/office/powerpoint/2010/main" val="2953588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1570C-E546-1245-9858-508AEA670D48}"/>
              </a:ext>
            </a:extLst>
          </p:cNvPr>
          <p:cNvSpPr>
            <a:spLocks noGrp="1"/>
          </p:cNvSpPr>
          <p:nvPr>
            <p:ph type="title"/>
          </p:nvPr>
        </p:nvSpPr>
        <p:spPr/>
        <p:txBody>
          <a:bodyPr/>
          <a:lstStyle/>
          <a:p>
            <a:r>
              <a:rPr kumimoji="1" lang="en-US" altLang="zh-CN" dirty="0"/>
              <a:t>Different parameter-efficient methods</a:t>
            </a:r>
            <a:endParaRPr kumimoji="1" lang="zh-CN" altLang="en-US" dirty="0"/>
          </a:p>
        </p:txBody>
      </p:sp>
      <p:sp>
        <p:nvSpPr>
          <p:cNvPr id="3" name="内容占位符 2">
            <a:extLst>
              <a:ext uri="{FF2B5EF4-FFF2-40B4-BE49-F238E27FC236}">
                <a16:creationId xmlns:a16="http://schemas.microsoft.com/office/drawing/2014/main" id="{B954BA21-7795-5A45-9418-B3691D18650F}"/>
              </a:ext>
            </a:extLst>
          </p:cNvPr>
          <p:cNvSpPr>
            <a:spLocks noGrp="1"/>
          </p:cNvSpPr>
          <p:nvPr>
            <p:ph idx="1"/>
          </p:nvPr>
        </p:nvSpPr>
        <p:spPr>
          <a:xfrm>
            <a:off x="838200" y="1323918"/>
            <a:ext cx="10515600" cy="579833"/>
          </a:xfrm>
        </p:spPr>
        <p:txBody>
          <a:bodyPr/>
          <a:lstStyle/>
          <a:p>
            <a:r>
              <a:rPr kumimoji="1" lang="en-US" altLang="zh-CN" dirty="0"/>
              <a:t>Adapter is not only for ”adapters”.</a:t>
            </a:r>
            <a:endParaRPr kumimoji="1" lang="zh-CN" altLang="en-US" dirty="0"/>
          </a:p>
        </p:txBody>
      </p:sp>
      <p:sp>
        <p:nvSpPr>
          <p:cNvPr id="5" name="内容占位符 2">
            <a:extLst>
              <a:ext uri="{FF2B5EF4-FFF2-40B4-BE49-F238E27FC236}">
                <a16:creationId xmlns:a16="http://schemas.microsoft.com/office/drawing/2014/main" id="{D9052ADD-FA2F-1E40-8480-A16D9196C3CD}"/>
              </a:ext>
            </a:extLst>
          </p:cNvPr>
          <p:cNvSpPr txBox="1">
            <a:spLocks/>
          </p:cNvSpPr>
          <p:nvPr/>
        </p:nvSpPr>
        <p:spPr>
          <a:xfrm>
            <a:off x="838200" y="2710615"/>
            <a:ext cx="10515600" cy="579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Parameter-efficient methods are unified (He, ICLR’22).</a:t>
            </a:r>
            <a:endParaRPr kumimoji="1" lang="zh-CN" altLang="en-US" dirty="0"/>
          </a:p>
        </p:txBody>
      </p:sp>
      <p:sp>
        <p:nvSpPr>
          <p:cNvPr id="6" name="内容占位符 2">
            <a:extLst>
              <a:ext uri="{FF2B5EF4-FFF2-40B4-BE49-F238E27FC236}">
                <a16:creationId xmlns:a16="http://schemas.microsoft.com/office/drawing/2014/main" id="{54E98FAC-44EB-E74A-9A42-8BA5D9FABFDB}"/>
              </a:ext>
            </a:extLst>
          </p:cNvPr>
          <p:cNvSpPr txBox="1">
            <a:spLocks/>
          </p:cNvSpPr>
          <p:nvPr/>
        </p:nvSpPr>
        <p:spPr>
          <a:xfrm>
            <a:off x="838200" y="3982174"/>
            <a:ext cx="10515600" cy="1082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Bias-tuning provides the best accuracy-efficiency tradeoff under few-shot learning scenarios (Logan, ACL’22).</a:t>
            </a:r>
            <a:endParaRPr kumimoji="1" lang="zh-CN" altLang="en-US" dirty="0"/>
          </a:p>
        </p:txBody>
      </p:sp>
      <p:sp>
        <p:nvSpPr>
          <p:cNvPr id="8" name="文本框 7">
            <a:extLst>
              <a:ext uri="{FF2B5EF4-FFF2-40B4-BE49-F238E27FC236}">
                <a16:creationId xmlns:a16="http://schemas.microsoft.com/office/drawing/2014/main" id="{6031FBAF-80E2-9544-BFF6-642A10DB9B05}"/>
              </a:ext>
            </a:extLst>
          </p:cNvPr>
          <p:cNvSpPr txBox="1"/>
          <p:nvPr/>
        </p:nvSpPr>
        <p:spPr>
          <a:xfrm>
            <a:off x="464696" y="5958743"/>
            <a:ext cx="11527436" cy="646331"/>
          </a:xfrm>
          <a:prstGeom prst="rect">
            <a:avLst/>
          </a:prstGeom>
          <a:noFill/>
        </p:spPr>
        <p:txBody>
          <a:bodyPr wrap="square">
            <a:spAutoFit/>
          </a:bodyPr>
          <a:lstStyle/>
          <a:p>
            <a:r>
              <a:rPr lang="en-US" altLang="zh-CN" dirty="0"/>
              <a:t>He, </a:t>
            </a:r>
            <a:r>
              <a:rPr lang="en-US" altLang="zh-CN" dirty="0" err="1"/>
              <a:t>Junxian</a:t>
            </a:r>
            <a:r>
              <a:rPr lang="en-US" altLang="zh-CN" dirty="0"/>
              <a:t>, et al. "Towards a Unified View of Parameter-Efficient Transfer Learning.", ICLR 2022.</a:t>
            </a:r>
          </a:p>
          <a:p>
            <a:r>
              <a:rPr lang="en-US" altLang="zh-CN" dirty="0"/>
              <a:t>Logan R L, et al. “Cutting Down on Prompts and Parameters: Simple Few-Shot Learning with Language Models”, ACL 2022.</a:t>
            </a:r>
            <a:endParaRPr lang="zh-CN" altLang="en-US" dirty="0"/>
          </a:p>
        </p:txBody>
      </p:sp>
    </p:spTree>
    <p:extLst>
      <p:ext uri="{BB962C8B-B14F-4D97-AF65-F5344CB8AC3E}">
        <p14:creationId xmlns:p14="http://schemas.microsoft.com/office/powerpoint/2010/main" val="1901967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灯片编号占位符 4">
            <a:extLst>
              <a:ext uri="{FF2B5EF4-FFF2-40B4-BE49-F238E27FC236}">
                <a16:creationId xmlns:a16="http://schemas.microsoft.com/office/drawing/2014/main" id="{946A2F1F-DEC8-C34C-B182-86449393BC5A}"/>
              </a:ext>
            </a:extLst>
          </p:cNvPr>
          <p:cNvSpPr txBox="1">
            <a:spLocks/>
          </p:cNvSpPr>
          <p:nvPr/>
        </p:nvSpPr>
        <p:spPr>
          <a:xfrm>
            <a:off x="9840014" y="6398513"/>
            <a:ext cx="284372" cy="2807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altLang="zh-CN" smtClean="0">
                <a:solidFill>
                  <a:schemeClr val="bg1"/>
                </a:solidFill>
              </a:rPr>
              <a:pPr/>
              <a:t>1</a:t>
            </a:fld>
            <a:endParaRPr lang="en-US" altLang="zh-CN" dirty="0">
              <a:solidFill>
                <a:schemeClr val="bg1"/>
              </a:solidFill>
            </a:endParaRPr>
          </a:p>
        </p:txBody>
      </p:sp>
      <p:sp>
        <p:nvSpPr>
          <p:cNvPr id="76" name="Right Arrow 44">
            <a:extLst>
              <a:ext uri="{FF2B5EF4-FFF2-40B4-BE49-F238E27FC236}">
                <a16:creationId xmlns:a16="http://schemas.microsoft.com/office/drawing/2014/main" id="{D83312D1-416E-6F43-A18F-700EDE3F5207}"/>
              </a:ext>
            </a:extLst>
          </p:cNvPr>
          <p:cNvSpPr/>
          <p:nvPr/>
        </p:nvSpPr>
        <p:spPr>
          <a:xfrm>
            <a:off x="2700140" y="3383431"/>
            <a:ext cx="1199554" cy="189658"/>
          </a:xfrm>
          <a:prstGeom prst="rightArrow">
            <a:avLst>
              <a:gd name="adj1" fmla="val 50000"/>
              <a:gd name="adj2" fmla="val 50000"/>
            </a:avLst>
          </a:prstGeom>
          <a:ln w="19050">
            <a:solidFill>
              <a:srgbClr val="000000"/>
            </a:solidFill>
            <a:miter/>
          </a:ln>
        </p:spPr>
        <p:txBody>
          <a:bodyPr lIns="45719" rIns="45719" anchor="ctr"/>
          <a:lstStyle/>
          <a:p>
            <a:pPr algn="ctr">
              <a:defRPr>
                <a:solidFill>
                  <a:srgbClr val="FFFFFF"/>
                </a:solidFill>
                <a:latin typeface="Arial"/>
                <a:ea typeface="Arial"/>
                <a:cs typeface="Arial"/>
                <a:sym typeface="Arial"/>
              </a:defRPr>
            </a:pPr>
            <a:endParaRPr/>
          </a:p>
        </p:txBody>
      </p:sp>
      <p:pic>
        <p:nvPicPr>
          <p:cNvPr id="77" name="Graphic 4" descr="Graphic 4">
            <a:extLst>
              <a:ext uri="{FF2B5EF4-FFF2-40B4-BE49-F238E27FC236}">
                <a16:creationId xmlns:a16="http://schemas.microsoft.com/office/drawing/2014/main" id="{8DCF04AD-B87B-6F4C-9412-99CD03D1B28A}"/>
              </a:ext>
            </a:extLst>
          </p:cNvPr>
          <p:cNvPicPr>
            <a:picLocks noChangeAspect="1"/>
          </p:cNvPicPr>
          <p:nvPr/>
        </p:nvPicPr>
        <p:blipFill>
          <a:blip r:embed="rId4"/>
          <a:stretch>
            <a:fillRect/>
          </a:stretch>
        </p:blipFill>
        <p:spPr>
          <a:xfrm>
            <a:off x="1031755" y="4168802"/>
            <a:ext cx="1489114" cy="1136574"/>
          </a:xfrm>
          <a:prstGeom prst="rect">
            <a:avLst/>
          </a:prstGeom>
          <a:ln w="12700">
            <a:miter lim="400000"/>
          </a:ln>
        </p:spPr>
      </p:pic>
      <p:grpSp>
        <p:nvGrpSpPr>
          <p:cNvPr id="78" name="Rectangle 5">
            <a:extLst>
              <a:ext uri="{FF2B5EF4-FFF2-40B4-BE49-F238E27FC236}">
                <a16:creationId xmlns:a16="http://schemas.microsoft.com/office/drawing/2014/main" id="{A0AAFB27-7002-2241-B444-17335082944A}"/>
              </a:ext>
            </a:extLst>
          </p:cNvPr>
          <p:cNvGrpSpPr/>
          <p:nvPr/>
        </p:nvGrpSpPr>
        <p:grpSpPr>
          <a:xfrm>
            <a:off x="911489" y="3072814"/>
            <a:ext cx="1729648" cy="829020"/>
            <a:chOff x="0" y="0"/>
            <a:chExt cx="1729646" cy="829018"/>
          </a:xfrm>
        </p:grpSpPr>
        <p:sp>
          <p:nvSpPr>
            <p:cNvPr id="79" name="矩形">
              <a:extLst>
                <a:ext uri="{FF2B5EF4-FFF2-40B4-BE49-F238E27FC236}">
                  <a16:creationId xmlns:a16="http://schemas.microsoft.com/office/drawing/2014/main" id="{009A906E-9754-904F-A612-3F3C0E38CBA0}"/>
                </a:ext>
              </a:extLst>
            </p:cNvPr>
            <p:cNvSpPr/>
            <p:nvPr/>
          </p:nvSpPr>
          <p:spPr>
            <a:xfrm>
              <a:off x="0" y="0"/>
              <a:ext cx="1729647" cy="829019"/>
            </a:xfrm>
            <a:prstGeom prst="rect">
              <a:avLst/>
            </a:prstGeom>
            <a:solidFill>
              <a:srgbClr val="E7E6E6"/>
            </a:solidFill>
            <a:ln w="28575" cap="flat">
              <a:solidFill>
                <a:srgbClr val="000000"/>
              </a:solidFill>
              <a:prstDash val="solid"/>
              <a:miter lim="800000"/>
            </a:ln>
            <a:effectLst/>
          </p:spPr>
          <p:txBody>
            <a:bodyPr wrap="square" lIns="45719" tIns="45719" rIns="45719" bIns="45719" numCol="1" anchor="ctr">
              <a:noAutofit/>
            </a:bodyPr>
            <a:lstStyle/>
            <a:p>
              <a:pPr algn="ctr">
                <a:defRPr sz="2400">
                  <a:latin typeface="Arial"/>
                  <a:ea typeface="Arial"/>
                  <a:cs typeface="Arial"/>
                  <a:sym typeface="Arial"/>
                </a:defRPr>
              </a:pPr>
              <a:endParaRPr/>
            </a:p>
          </p:txBody>
        </p:sp>
        <p:sp>
          <p:nvSpPr>
            <p:cNvPr id="80" name="Pre-training">
              <a:extLst>
                <a:ext uri="{FF2B5EF4-FFF2-40B4-BE49-F238E27FC236}">
                  <a16:creationId xmlns:a16="http://schemas.microsoft.com/office/drawing/2014/main" id="{9CF16DDB-256C-7A40-85A8-DD4F0215DC32}"/>
                </a:ext>
              </a:extLst>
            </p:cNvPr>
            <p:cNvSpPr txBox="1"/>
            <p:nvPr/>
          </p:nvSpPr>
          <p:spPr>
            <a:xfrm>
              <a:off x="14287" y="241695"/>
              <a:ext cx="1701073"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2400">
                  <a:latin typeface="Arial"/>
                  <a:ea typeface="Arial"/>
                  <a:cs typeface="Arial"/>
                  <a:sym typeface="Arial"/>
                </a:defRPr>
              </a:lvl1pPr>
            </a:lstStyle>
            <a:p>
              <a:r>
                <a:t>Pre-training</a:t>
              </a:r>
            </a:p>
          </p:txBody>
        </p:sp>
      </p:grpSp>
      <p:grpSp>
        <p:nvGrpSpPr>
          <p:cNvPr id="81" name="Rectangle 6">
            <a:extLst>
              <a:ext uri="{FF2B5EF4-FFF2-40B4-BE49-F238E27FC236}">
                <a16:creationId xmlns:a16="http://schemas.microsoft.com/office/drawing/2014/main" id="{03D9C26A-2420-3F48-84AD-6C5425EECAD3}"/>
              </a:ext>
            </a:extLst>
          </p:cNvPr>
          <p:cNvGrpSpPr/>
          <p:nvPr/>
        </p:nvGrpSpPr>
        <p:grpSpPr>
          <a:xfrm>
            <a:off x="4098009" y="3619486"/>
            <a:ext cx="1729648" cy="460332"/>
            <a:chOff x="0" y="0"/>
            <a:chExt cx="1729646" cy="460331"/>
          </a:xfrm>
        </p:grpSpPr>
        <p:sp>
          <p:nvSpPr>
            <p:cNvPr id="82" name="矩形">
              <a:extLst>
                <a:ext uri="{FF2B5EF4-FFF2-40B4-BE49-F238E27FC236}">
                  <a16:creationId xmlns:a16="http://schemas.microsoft.com/office/drawing/2014/main" id="{CABDDB60-F7D3-5A40-B77F-A43F79569FAC}"/>
                </a:ext>
              </a:extLst>
            </p:cNvPr>
            <p:cNvSpPr/>
            <p:nvPr/>
          </p:nvSpPr>
          <p:spPr>
            <a:xfrm>
              <a:off x="0" y="-1"/>
              <a:ext cx="1729647" cy="460333"/>
            </a:xfrm>
            <a:prstGeom prst="rect">
              <a:avLst/>
            </a:prstGeom>
            <a:solidFill>
              <a:srgbClr val="E7E6E6"/>
            </a:solidFill>
            <a:ln w="28575" cap="flat">
              <a:solidFill>
                <a:srgbClr val="000000"/>
              </a:solidFill>
              <a:prstDash val="solid"/>
              <a:miter lim="800000"/>
            </a:ln>
            <a:effectLst/>
          </p:spPr>
          <p:txBody>
            <a:bodyPr wrap="square" lIns="45719" tIns="45719" rIns="45719" bIns="45719" numCol="1" anchor="ctr">
              <a:noAutofit/>
            </a:bodyPr>
            <a:lstStyle/>
            <a:p>
              <a:pPr algn="ctr">
                <a:defRPr sz="2400">
                  <a:latin typeface="Arial"/>
                  <a:ea typeface="Arial"/>
                  <a:cs typeface="Arial"/>
                  <a:sym typeface="Arial"/>
                </a:defRPr>
              </a:pPr>
              <a:endParaRPr/>
            </a:p>
          </p:txBody>
        </p:sp>
        <p:sp>
          <p:nvSpPr>
            <p:cNvPr id="83" name="Fine-tuning">
              <a:extLst>
                <a:ext uri="{FF2B5EF4-FFF2-40B4-BE49-F238E27FC236}">
                  <a16:creationId xmlns:a16="http://schemas.microsoft.com/office/drawing/2014/main" id="{0A9FA969-72B4-384C-ADD4-7FBAD98A8A07}"/>
                </a:ext>
              </a:extLst>
            </p:cNvPr>
            <p:cNvSpPr txBox="1"/>
            <p:nvPr/>
          </p:nvSpPr>
          <p:spPr>
            <a:xfrm>
              <a:off x="14287" y="57351"/>
              <a:ext cx="1701073"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2400">
                  <a:latin typeface="Arial"/>
                  <a:ea typeface="Arial"/>
                  <a:cs typeface="Arial"/>
                  <a:sym typeface="Arial"/>
                </a:defRPr>
              </a:lvl1pPr>
            </a:lstStyle>
            <a:p>
              <a:r>
                <a:t>Fine-tuning</a:t>
              </a:r>
            </a:p>
          </p:txBody>
        </p:sp>
      </p:grpSp>
      <p:pic>
        <p:nvPicPr>
          <p:cNvPr id="84" name="Graphic 7" descr="Graphic 7">
            <a:extLst>
              <a:ext uri="{FF2B5EF4-FFF2-40B4-BE49-F238E27FC236}">
                <a16:creationId xmlns:a16="http://schemas.microsoft.com/office/drawing/2014/main" id="{1CA77538-447B-ED42-92D6-DD066874EA17}"/>
              </a:ext>
            </a:extLst>
          </p:cNvPr>
          <p:cNvPicPr>
            <a:picLocks noChangeAspect="1"/>
          </p:cNvPicPr>
          <p:nvPr/>
        </p:nvPicPr>
        <p:blipFill>
          <a:blip r:embed="rId4"/>
          <a:stretch>
            <a:fillRect/>
          </a:stretch>
        </p:blipFill>
        <p:spPr>
          <a:xfrm>
            <a:off x="4098009" y="4257849"/>
            <a:ext cx="677198" cy="516875"/>
          </a:xfrm>
          <a:prstGeom prst="rect">
            <a:avLst/>
          </a:prstGeom>
          <a:ln w="12700">
            <a:miter lim="400000"/>
          </a:ln>
        </p:spPr>
      </p:pic>
      <p:pic>
        <p:nvPicPr>
          <p:cNvPr id="85" name="Graphic 8" descr="Graphic 8">
            <a:extLst>
              <a:ext uri="{FF2B5EF4-FFF2-40B4-BE49-F238E27FC236}">
                <a16:creationId xmlns:a16="http://schemas.microsoft.com/office/drawing/2014/main" id="{6AD47CAB-4E46-7C48-974D-2F7BA49243F7}"/>
              </a:ext>
            </a:extLst>
          </p:cNvPr>
          <p:cNvPicPr>
            <a:picLocks noChangeAspect="1"/>
          </p:cNvPicPr>
          <p:nvPr/>
        </p:nvPicPr>
        <p:blipFill>
          <a:blip r:embed="rId4"/>
          <a:stretch>
            <a:fillRect/>
          </a:stretch>
        </p:blipFill>
        <p:spPr>
          <a:xfrm>
            <a:off x="4591932" y="4257849"/>
            <a:ext cx="677198" cy="516875"/>
          </a:xfrm>
          <a:prstGeom prst="rect">
            <a:avLst/>
          </a:prstGeom>
          <a:ln w="12700">
            <a:miter lim="400000"/>
          </a:ln>
        </p:spPr>
      </p:pic>
      <p:pic>
        <p:nvPicPr>
          <p:cNvPr id="86" name="Graphic 9" descr="Graphic 9">
            <a:extLst>
              <a:ext uri="{FF2B5EF4-FFF2-40B4-BE49-F238E27FC236}">
                <a16:creationId xmlns:a16="http://schemas.microsoft.com/office/drawing/2014/main" id="{785BEBC2-BC85-2A49-ADC5-18316A03E6BC}"/>
              </a:ext>
            </a:extLst>
          </p:cNvPr>
          <p:cNvPicPr>
            <a:picLocks noChangeAspect="1"/>
          </p:cNvPicPr>
          <p:nvPr/>
        </p:nvPicPr>
        <p:blipFill>
          <a:blip r:embed="rId4"/>
          <a:stretch>
            <a:fillRect/>
          </a:stretch>
        </p:blipFill>
        <p:spPr>
          <a:xfrm>
            <a:off x="5085855" y="4257849"/>
            <a:ext cx="677198" cy="516875"/>
          </a:xfrm>
          <a:prstGeom prst="rect">
            <a:avLst/>
          </a:prstGeom>
          <a:ln w="12700">
            <a:miter lim="400000"/>
          </a:ln>
        </p:spPr>
      </p:pic>
      <p:pic>
        <p:nvPicPr>
          <p:cNvPr id="87" name="Graphic 10" descr="Graphic 10">
            <a:extLst>
              <a:ext uri="{FF2B5EF4-FFF2-40B4-BE49-F238E27FC236}">
                <a16:creationId xmlns:a16="http://schemas.microsoft.com/office/drawing/2014/main" id="{9A88AAA2-BAD5-584E-B18C-A644B600BE4C}"/>
              </a:ext>
            </a:extLst>
          </p:cNvPr>
          <p:cNvPicPr>
            <a:picLocks noChangeAspect="1"/>
          </p:cNvPicPr>
          <p:nvPr/>
        </p:nvPicPr>
        <p:blipFill>
          <a:blip r:embed="rId4"/>
          <a:stretch>
            <a:fillRect/>
          </a:stretch>
        </p:blipFill>
        <p:spPr>
          <a:xfrm>
            <a:off x="4098009" y="4750853"/>
            <a:ext cx="677198" cy="516875"/>
          </a:xfrm>
          <a:prstGeom prst="rect">
            <a:avLst/>
          </a:prstGeom>
          <a:ln w="12700">
            <a:miter lim="400000"/>
          </a:ln>
        </p:spPr>
      </p:pic>
      <p:pic>
        <p:nvPicPr>
          <p:cNvPr id="88" name="Graphic 11" descr="Graphic 11">
            <a:extLst>
              <a:ext uri="{FF2B5EF4-FFF2-40B4-BE49-F238E27FC236}">
                <a16:creationId xmlns:a16="http://schemas.microsoft.com/office/drawing/2014/main" id="{4CF96D87-304E-6E4B-B0A2-0A38BFF9D863}"/>
              </a:ext>
            </a:extLst>
          </p:cNvPr>
          <p:cNvPicPr>
            <a:picLocks noChangeAspect="1"/>
          </p:cNvPicPr>
          <p:nvPr/>
        </p:nvPicPr>
        <p:blipFill>
          <a:blip r:embed="rId4"/>
          <a:stretch>
            <a:fillRect/>
          </a:stretch>
        </p:blipFill>
        <p:spPr>
          <a:xfrm>
            <a:off x="4591932" y="4750853"/>
            <a:ext cx="677198" cy="516875"/>
          </a:xfrm>
          <a:prstGeom prst="rect">
            <a:avLst/>
          </a:prstGeom>
          <a:ln w="12700">
            <a:miter lim="400000"/>
          </a:ln>
        </p:spPr>
      </p:pic>
      <p:pic>
        <p:nvPicPr>
          <p:cNvPr id="89" name="Graphic 12" descr="Graphic 12">
            <a:extLst>
              <a:ext uri="{FF2B5EF4-FFF2-40B4-BE49-F238E27FC236}">
                <a16:creationId xmlns:a16="http://schemas.microsoft.com/office/drawing/2014/main" id="{874B8C75-4E3A-C74F-9C35-1B4B5B86F888}"/>
              </a:ext>
            </a:extLst>
          </p:cNvPr>
          <p:cNvPicPr>
            <a:picLocks noChangeAspect="1"/>
          </p:cNvPicPr>
          <p:nvPr/>
        </p:nvPicPr>
        <p:blipFill>
          <a:blip r:embed="rId4"/>
          <a:stretch>
            <a:fillRect/>
          </a:stretch>
        </p:blipFill>
        <p:spPr>
          <a:xfrm>
            <a:off x="5085855" y="4750853"/>
            <a:ext cx="677198" cy="516875"/>
          </a:xfrm>
          <a:prstGeom prst="rect">
            <a:avLst/>
          </a:prstGeom>
          <a:ln w="12700">
            <a:miter lim="400000"/>
          </a:ln>
        </p:spPr>
      </p:pic>
      <p:pic>
        <p:nvPicPr>
          <p:cNvPr id="90" name="Picture 15" descr="Picture 15">
            <a:extLst>
              <a:ext uri="{FF2B5EF4-FFF2-40B4-BE49-F238E27FC236}">
                <a16:creationId xmlns:a16="http://schemas.microsoft.com/office/drawing/2014/main" id="{839F077B-FEBE-EA47-A0EA-627BA8EB6D7E}"/>
              </a:ext>
            </a:extLst>
          </p:cNvPr>
          <p:cNvPicPr>
            <a:picLocks noChangeAspect="1"/>
          </p:cNvPicPr>
          <p:nvPr/>
        </p:nvPicPr>
        <p:blipFill>
          <a:blip r:embed="rId5">
            <a:alphaModFix amt="50000"/>
          </a:blip>
          <a:srcRect l="15340" t="18361" r="15143" b="20342"/>
          <a:stretch>
            <a:fillRect/>
          </a:stretch>
        </p:blipFill>
        <p:spPr>
          <a:xfrm>
            <a:off x="1369887" y="1967884"/>
            <a:ext cx="842312" cy="742721"/>
          </a:xfrm>
          <a:prstGeom prst="rect">
            <a:avLst/>
          </a:prstGeom>
          <a:ln w="12700">
            <a:miter lim="400000"/>
          </a:ln>
        </p:spPr>
      </p:pic>
      <p:pic>
        <p:nvPicPr>
          <p:cNvPr id="91" name="Picture 16" descr="Picture 16">
            <a:extLst>
              <a:ext uri="{FF2B5EF4-FFF2-40B4-BE49-F238E27FC236}">
                <a16:creationId xmlns:a16="http://schemas.microsoft.com/office/drawing/2014/main" id="{24D1163E-3D60-524D-9FE9-A0BBF254282F}"/>
              </a:ext>
            </a:extLst>
          </p:cNvPr>
          <p:cNvPicPr>
            <a:picLocks noChangeAspect="1"/>
          </p:cNvPicPr>
          <p:nvPr/>
        </p:nvPicPr>
        <p:blipFill>
          <a:blip r:embed="rId5"/>
          <a:srcRect l="15340" t="18361" r="15143" b="20342"/>
          <a:stretch>
            <a:fillRect/>
          </a:stretch>
        </p:blipFill>
        <p:spPr>
          <a:xfrm>
            <a:off x="2823379" y="3136051"/>
            <a:ext cx="842312" cy="742721"/>
          </a:xfrm>
          <a:prstGeom prst="rect">
            <a:avLst/>
          </a:prstGeom>
          <a:ln w="12700">
            <a:miter lim="400000"/>
          </a:ln>
        </p:spPr>
      </p:pic>
      <p:grpSp>
        <p:nvGrpSpPr>
          <p:cNvPr id="92" name="Rectangle 17">
            <a:extLst>
              <a:ext uri="{FF2B5EF4-FFF2-40B4-BE49-F238E27FC236}">
                <a16:creationId xmlns:a16="http://schemas.microsoft.com/office/drawing/2014/main" id="{769EF3A3-3DFD-E144-B09B-40BD3371D032}"/>
              </a:ext>
            </a:extLst>
          </p:cNvPr>
          <p:cNvGrpSpPr/>
          <p:nvPr/>
        </p:nvGrpSpPr>
        <p:grpSpPr>
          <a:xfrm>
            <a:off x="4098009" y="2479951"/>
            <a:ext cx="1729648" cy="460332"/>
            <a:chOff x="0" y="0"/>
            <a:chExt cx="1729646" cy="460331"/>
          </a:xfrm>
        </p:grpSpPr>
        <p:sp>
          <p:nvSpPr>
            <p:cNvPr id="93" name="矩形">
              <a:extLst>
                <a:ext uri="{FF2B5EF4-FFF2-40B4-BE49-F238E27FC236}">
                  <a16:creationId xmlns:a16="http://schemas.microsoft.com/office/drawing/2014/main" id="{69F75FA7-3D9C-A74A-B2E4-21EEBF00254F}"/>
                </a:ext>
              </a:extLst>
            </p:cNvPr>
            <p:cNvSpPr/>
            <p:nvPr/>
          </p:nvSpPr>
          <p:spPr>
            <a:xfrm>
              <a:off x="0" y="-1"/>
              <a:ext cx="1729647" cy="460333"/>
            </a:xfrm>
            <a:prstGeom prst="rect">
              <a:avLst/>
            </a:prstGeom>
            <a:solidFill>
              <a:srgbClr val="E7E6E6"/>
            </a:solidFill>
            <a:ln w="28575" cap="flat">
              <a:solidFill>
                <a:srgbClr val="000000"/>
              </a:solidFill>
              <a:prstDash val="solid"/>
              <a:miter lim="800000"/>
            </a:ln>
            <a:effectLst/>
          </p:spPr>
          <p:txBody>
            <a:bodyPr wrap="square" lIns="45719" tIns="45719" rIns="45719" bIns="45719" numCol="1" anchor="ctr">
              <a:noAutofit/>
            </a:bodyPr>
            <a:lstStyle/>
            <a:p>
              <a:pPr algn="ctr">
                <a:defRPr sz="2400">
                  <a:latin typeface="Arial"/>
                  <a:ea typeface="Arial"/>
                  <a:cs typeface="Arial"/>
                  <a:sym typeface="Arial"/>
                </a:defRPr>
              </a:pPr>
              <a:endParaRPr/>
            </a:p>
          </p:txBody>
        </p:sp>
        <p:sp>
          <p:nvSpPr>
            <p:cNvPr id="94" name="Fine-tuning">
              <a:extLst>
                <a:ext uri="{FF2B5EF4-FFF2-40B4-BE49-F238E27FC236}">
                  <a16:creationId xmlns:a16="http://schemas.microsoft.com/office/drawing/2014/main" id="{5D37EB1C-93F7-1240-8CA8-B4F834F2CCD1}"/>
                </a:ext>
              </a:extLst>
            </p:cNvPr>
            <p:cNvSpPr txBox="1"/>
            <p:nvPr/>
          </p:nvSpPr>
          <p:spPr>
            <a:xfrm>
              <a:off x="14287" y="57351"/>
              <a:ext cx="1701073"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2400">
                  <a:latin typeface="Arial"/>
                  <a:ea typeface="Arial"/>
                  <a:cs typeface="Arial"/>
                  <a:sym typeface="Arial"/>
                </a:defRPr>
              </a:lvl1pPr>
            </a:lstStyle>
            <a:p>
              <a:r>
                <a:t>Fine-tuning</a:t>
              </a:r>
            </a:p>
          </p:txBody>
        </p:sp>
      </p:grpSp>
      <p:grpSp>
        <p:nvGrpSpPr>
          <p:cNvPr id="95" name="Rectangle 18">
            <a:extLst>
              <a:ext uri="{FF2B5EF4-FFF2-40B4-BE49-F238E27FC236}">
                <a16:creationId xmlns:a16="http://schemas.microsoft.com/office/drawing/2014/main" id="{23D40EC3-FD20-BB46-AD96-7047C982F43B}"/>
              </a:ext>
            </a:extLst>
          </p:cNvPr>
          <p:cNvGrpSpPr/>
          <p:nvPr/>
        </p:nvGrpSpPr>
        <p:grpSpPr>
          <a:xfrm>
            <a:off x="4098009" y="1881098"/>
            <a:ext cx="1729648" cy="460332"/>
            <a:chOff x="0" y="0"/>
            <a:chExt cx="1729646" cy="460331"/>
          </a:xfrm>
        </p:grpSpPr>
        <p:sp>
          <p:nvSpPr>
            <p:cNvPr id="96" name="矩形">
              <a:extLst>
                <a:ext uri="{FF2B5EF4-FFF2-40B4-BE49-F238E27FC236}">
                  <a16:creationId xmlns:a16="http://schemas.microsoft.com/office/drawing/2014/main" id="{D075A772-BA77-A449-AB49-AB70F48DD70D}"/>
                </a:ext>
              </a:extLst>
            </p:cNvPr>
            <p:cNvSpPr/>
            <p:nvPr/>
          </p:nvSpPr>
          <p:spPr>
            <a:xfrm>
              <a:off x="0" y="-1"/>
              <a:ext cx="1729647" cy="460333"/>
            </a:xfrm>
            <a:prstGeom prst="rect">
              <a:avLst/>
            </a:prstGeom>
            <a:solidFill>
              <a:srgbClr val="E7E6E6"/>
            </a:solidFill>
            <a:ln w="28575" cap="flat">
              <a:solidFill>
                <a:srgbClr val="000000"/>
              </a:solidFill>
              <a:prstDash val="solid"/>
              <a:miter lim="800000"/>
            </a:ln>
            <a:effectLst/>
          </p:spPr>
          <p:txBody>
            <a:bodyPr wrap="square" lIns="45719" tIns="45719" rIns="45719" bIns="45719" numCol="1" anchor="ctr">
              <a:noAutofit/>
            </a:bodyPr>
            <a:lstStyle/>
            <a:p>
              <a:pPr algn="ctr">
                <a:defRPr sz="2400">
                  <a:latin typeface="Arial"/>
                  <a:ea typeface="Arial"/>
                  <a:cs typeface="Arial"/>
                  <a:sym typeface="Arial"/>
                </a:defRPr>
              </a:pPr>
              <a:endParaRPr/>
            </a:p>
          </p:txBody>
        </p:sp>
        <p:sp>
          <p:nvSpPr>
            <p:cNvPr id="97" name="Fine-tuning">
              <a:extLst>
                <a:ext uri="{FF2B5EF4-FFF2-40B4-BE49-F238E27FC236}">
                  <a16:creationId xmlns:a16="http://schemas.microsoft.com/office/drawing/2014/main" id="{45C60EE7-5209-3F42-A8D7-416E4FEC8471}"/>
                </a:ext>
              </a:extLst>
            </p:cNvPr>
            <p:cNvSpPr txBox="1"/>
            <p:nvPr/>
          </p:nvSpPr>
          <p:spPr>
            <a:xfrm>
              <a:off x="14287" y="57351"/>
              <a:ext cx="1701073"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2400">
                  <a:latin typeface="Arial"/>
                  <a:ea typeface="Arial"/>
                  <a:cs typeface="Arial"/>
                  <a:sym typeface="Arial"/>
                </a:defRPr>
              </a:lvl1pPr>
            </a:lstStyle>
            <a:p>
              <a:r>
                <a:t>Fine-tuning</a:t>
              </a:r>
            </a:p>
          </p:txBody>
        </p:sp>
      </p:grpSp>
      <p:sp>
        <p:nvSpPr>
          <p:cNvPr id="98" name="TextBox 19">
            <a:extLst>
              <a:ext uri="{FF2B5EF4-FFF2-40B4-BE49-F238E27FC236}">
                <a16:creationId xmlns:a16="http://schemas.microsoft.com/office/drawing/2014/main" id="{43B6082C-94D1-704D-AA51-23B373C9B1CF}"/>
              </a:ext>
            </a:extLst>
          </p:cNvPr>
          <p:cNvSpPr txBox="1"/>
          <p:nvPr/>
        </p:nvSpPr>
        <p:spPr>
          <a:xfrm rot="16200000">
            <a:off x="4593353" y="3057419"/>
            <a:ext cx="368892" cy="486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800">
                <a:latin typeface="Arial"/>
                <a:ea typeface="Arial"/>
                <a:cs typeface="Arial"/>
                <a:sym typeface="Arial"/>
              </a:defRPr>
            </a:lvl1pPr>
          </a:lstStyle>
          <a:p>
            <a:r>
              <a:t>…</a:t>
            </a:r>
          </a:p>
        </p:txBody>
      </p:sp>
      <p:pic>
        <p:nvPicPr>
          <p:cNvPr id="99" name="Picture 20" descr="Picture 20">
            <a:extLst>
              <a:ext uri="{FF2B5EF4-FFF2-40B4-BE49-F238E27FC236}">
                <a16:creationId xmlns:a16="http://schemas.microsoft.com/office/drawing/2014/main" id="{6622BA86-00EF-5C47-AFF1-ED9F01D78BDF}"/>
              </a:ext>
            </a:extLst>
          </p:cNvPr>
          <p:cNvPicPr>
            <a:picLocks noChangeAspect="1"/>
          </p:cNvPicPr>
          <p:nvPr/>
        </p:nvPicPr>
        <p:blipFill>
          <a:blip r:embed="rId6"/>
          <a:srcRect l="15340" t="18361" r="15143" b="20342"/>
          <a:stretch>
            <a:fillRect/>
          </a:stretch>
        </p:blipFill>
        <p:spPr>
          <a:xfrm>
            <a:off x="7333776" y="1799680"/>
            <a:ext cx="842312" cy="742721"/>
          </a:xfrm>
          <a:prstGeom prst="rect">
            <a:avLst/>
          </a:prstGeom>
          <a:ln w="12700">
            <a:miter lim="400000"/>
          </a:ln>
        </p:spPr>
      </p:pic>
      <p:pic>
        <p:nvPicPr>
          <p:cNvPr id="100" name="Picture 21" descr="Picture 21">
            <a:extLst>
              <a:ext uri="{FF2B5EF4-FFF2-40B4-BE49-F238E27FC236}">
                <a16:creationId xmlns:a16="http://schemas.microsoft.com/office/drawing/2014/main" id="{021D6AD9-6F7D-F843-88C0-84963D26E69D}"/>
              </a:ext>
            </a:extLst>
          </p:cNvPr>
          <p:cNvPicPr>
            <a:picLocks noChangeAspect="1"/>
          </p:cNvPicPr>
          <p:nvPr/>
        </p:nvPicPr>
        <p:blipFill>
          <a:blip r:embed="rId7"/>
          <a:srcRect l="15340" t="18361" r="15143" b="20342"/>
          <a:stretch>
            <a:fillRect/>
          </a:stretch>
        </p:blipFill>
        <p:spPr>
          <a:xfrm>
            <a:off x="7333776" y="2479951"/>
            <a:ext cx="842312" cy="742721"/>
          </a:xfrm>
          <a:prstGeom prst="rect">
            <a:avLst/>
          </a:prstGeom>
          <a:ln w="12700">
            <a:miter lim="400000"/>
          </a:ln>
        </p:spPr>
      </p:pic>
      <p:pic>
        <p:nvPicPr>
          <p:cNvPr id="101" name="Picture 22" descr="Picture 22">
            <a:extLst>
              <a:ext uri="{FF2B5EF4-FFF2-40B4-BE49-F238E27FC236}">
                <a16:creationId xmlns:a16="http://schemas.microsoft.com/office/drawing/2014/main" id="{69556C2C-A3B6-7241-A7AD-274549EBB7EE}"/>
              </a:ext>
            </a:extLst>
          </p:cNvPr>
          <p:cNvPicPr>
            <a:picLocks noChangeAspect="1"/>
          </p:cNvPicPr>
          <p:nvPr/>
        </p:nvPicPr>
        <p:blipFill>
          <a:blip r:embed="rId8"/>
          <a:srcRect l="15340" t="18361" r="15143" b="20342"/>
          <a:stretch>
            <a:fillRect/>
          </a:stretch>
        </p:blipFill>
        <p:spPr>
          <a:xfrm>
            <a:off x="7333774" y="3533187"/>
            <a:ext cx="842312" cy="742721"/>
          </a:xfrm>
          <a:prstGeom prst="rect">
            <a:avLst/>
          </a:prstGeom>
          <a:ln w="12700">
            <a:miter lim="400000"/>
          </a:ln>
        </p:spPr>
      </p:pic>
      <p:sp>
        <p:nvSpPr>
          <p:cNvPr id="102" name="Right Arrow 23">
            <a:extLst>
              <a:ext uri="{FF2B5EF4-FFF2-40B4-BE49-F238E27FC236}">
                <a16:creationId xmlns:a16="http://schemas.microsoft.com/office/drawing/2014/main" id="{F3DF6636-CBB3-EF44-9CC4-5BB7873A5E37}"/>
              </a:ext>
            </a:extLst>
          </p:cNvPr>
          <p:cNvSpPr/>
          <p:nvPr/>
        </p:nvSpPr>
        <p:spPr>
          <a:xfrm>
            <a:off x="5977370" y="2038462"/>
            <a:ext cx="1258063" cy="189658"/>
          </a:xfrm>
          <a:prstGeom prst="rightArrow">
            <a:avLst>
              <a:gd name="adj1" fmla="val 50000"/>
              <a:gd name="adj2" fmla="val 50000"/>
            </a:avLst>
          </a:prstGeom>
          <a:ln w="19050">
            <a:solidFill>
              <a:srgbClr val="00000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103" name="Right Arrow 24">
            <a:extLst>
              <a:ext uri="{FF2B5EF4-FFF2-40B4-BE49-F238E27FC236}">
                <a16:creationId xmlns:a16="http://schemas.microsoft.com/office/drawing/2014/main" id="{2F08D257-70A5-D247-AD5A-F919AA49B19D}"/>
              </a:ext>
            </a:extLst>
          </p:cNvPr>
          <p:cNvSpPr/>
          <p:nvPr/>
        </p:nvSpPr>
        <p:spPr>
          <a:xfrm>
            <a:off x="5977370" y="2615289"/>
            <a:ext cx="1258063" cy="189658"/>
          </a:xfrm>
          <a:prstGeom prst="rightArrow">
            <a:avLst>
              <a:gd name="adj1" fmla="val 50000"/>
              <a:gd name="adj2" fmla="val 50000"/>
            </a:avLst>
          </a:prstGeom>
          <a:ln w="19050">
            <a:solidFill>
              <a:srgbClr val="00000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104" name="Right Arrow 25">
            <a:extLst>
              <a:ext uri="{FF2B5EF4-FFF2-40B4-BE49-F238E27FC236}">
                <a16:creationId xmlns:a16="http://schemas.microsoft.com/office/drawing/2014/main" id="{F651D81F-4E0C-FD4B-A8AA-C253258F1BCA}"/>
              </a:ext>
            </a:extLst>
          </p:cNvPr>
          <p:cNvSpPr/>
          <p:nvPr/>
        </p:nvSpPr>
        <p:spPr>
          <a:xfrm>
            <a:off x="5977370" y="3758638"/>
            <a:ext cx="1258063" cy="189658"/>
          </a:xfrm>
          <a:prstGeom prst="rightArrow">
            <a:avLst>
              <a:gd name="adj1" fmla="val 50000"/>
              <a:gd name="adj2" fmla="val 50000"/>
            </a:avLst>
          </a:prstGeom>
          <a:ln w="19050">
            <a:solidFill>
              <a:srgbClr val="00000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105" name="TextBox 26">
            <a:extLst>
              <a:ext uri="{FF2B5EF4-FFF2-40B4-BE49-F238E27FC236}">
                <a16:creationId xmlns:a16="http://schemas.microsoft.com/office/drawing/2014/main" id="{28FA81CE-3AE4-5549-89D9-55893F5EA3B2}"/>
              </a:ext>
            </a:extLst>
          </p:cNvPr>
          <p:cNvSpPr txBox="1"/>
          <p:nvPr/>
        </p:nvSpPr>
        <p:spPr>
          <a:xfrm>
            <a:off x="5856720" y="1716061"/>
            <a:ext cx="1499366"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400" i="1">
                <a:latin typeface="Arial"/>
                <a:ea typeface="Arial"/>
                <a:cs typeface="Arial"/>
                <a:sym typeface="Arial"/>
              </a:defRPr>
            </a:pPr>
            <a:r>
              <a:t>Text Clssification.</a:t>
            </a:r>
          </a:p>
        </p:txBody>
      </p:sp>
      <p:sp>
        <p:nvSpPr>
          <p:cNvPr id="106" name="TextBox 27">
            <a:extLst>
              <a:ext uri="{FF2B5EF4-FFF2-40B4-BE49-F238E27FC236}">
                <a16:creationId xmlns:a16="http://schemas.microsoft.com/office/drawing/2014/main" id="{6613F5A2-F059-EC46-BA62-D099C24E7B20}"/>
              </a:ext>
            </a:extLst>
          </p:cNvPr>
          <p:cNvSpPr txBox="1"/>
          <p:nvPr/>
        </p:nvSpPr>
        <p:spPr>
          <a:xfrm>
            <a:off x="5839014" y="2319746"/>
            <a:ext cx="1499366" cy="288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400" i="1">
                <a:latin typeface="Arial"/>
                <a:ea typeface="Arial"/>
                <a:cs typeface="Arial"/>
                <a:sym typeface="Arial"/>
              </a:defRPr>
            </a:pPr>
            <a:r>
              <a:t>Seq. Tagging</a:t>
            </a:r>
          </a:p>
        </p:txBody>
      </p:sp>
      <p:sp>
        <p:nvSpPr>
          <p:cNvPr id="107" name="TextBox 28">
            <a:extLst>
              <a:ext uri="{FF2B5EF4-FFF2-40B4-BE49-F238E27FC236}">
                <a16:creationId xmlns:a16="http://schemas.microsoft.com/office/drawing/2014/main" id="{146BB9CE-6897-7148-8995-922A8D540171}"/>
              </a:ext>
            </a:extLst>
          </p:cNvPr>
          <p:cNvSpPr txBox="1"/>
          <p:nvPr/>
        </p:nvSpPr>
        <p:spPr>
          <a:xfrm>
            <a:off x="5860882" y="3511453"/>
            <a:ext cx="1499366" cy="288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400" i="1">
                <a:latin typeface="Arial"/>
                <a:ea typeface="Arial"/>
                <a:cs typeface="Arial"/>
                <a:sym typeface="Arial"/>
              </a:defRPr>
            </a:pPr>
            <a:r>
              <a:t>Text Generation.</a:t>
            </a:r>
          </a:p>
        </p:txBody>
      </p:sp>
      <p:grpSp>
        <p:nvGrpSpPr>
          <p:cNvPr id="108" name="Rectangle 29">
            <a:extLst>
              <a:ext uri="{FF2B5EF4-FFF2-40B4-BE49-F238E27FC236}">
                <a16:creationId xmlns:a16="http://schemas.microsoft.com/office/drawing/2014/main" id="{FE62E204-26AE-4A4A-A13E-D1E90DB01C19}"/>
              </a:ext>
            </a:extLst>
          </p:cNvPr>
          <p:cNvGrpSpPr/>
          <p:nvPr/>
        </p:nvGrpSpPr>
        <p:grpSpPr>
          <a:xfrm>
            <a:off x="9308221" y="2865046"/>
            <a:ext cx="1817984" cy="644298"/>
            <a:chOff x="0" y="0"/>
            <a:chExt cx="1817983" cy="644297"/>
          </a:xfrm>
        </p:grpSpPr>
        <p:sp>
          <p:nvSpPr>
            <p:cNvPr id="109" name="矩形">
              <a:extLst>
                <a:ext uri="{FF2B5EF4-FFF2-40B4-BE49-F238E27FC236}">
                  <a16:creationId xmlns:a16="http://schemas.microsoft.com/office/drawing/2014/main" id="{5E2F91B9-A1E7-0E41-A09A-8B1A3E45C67C}"/>
                </a:ext>
              </a:extLst>
            </p:cNvPr>
            <p:cNvSpPr/>
            <p:nvPr/>
          </p:nvSpPr>
          <p:spPr>
            <a:xfrm>
              <a:off x="-1" y="-1"/>
              <a:ext cx="1817985" cy="644299"/>
            </a:xfrm>
            <a:prstGeom prst="rect">
              <a:avLst/>
            </a:prstGeom>
            <a:solidFill>
              <a:srgbClr val="E7E6E6"/>
            </a:solidFill>
            <a:ln w="28575" cap="flat">
              <a:solidFill>
                <a:srgbClr val="000000"/>
              </a:solidFill>
              <a:prstDash val="solid"/>
              <a:miter lim="800000"/>
            </a:ln>
            <a:effectLst/>
          </p:spPr>
          <p:txBody>
            <a:bodyPr wrap="square" lIns="45719" tIns="45719" rIns="45719" bIns="45719" numCol="1" anchor="ctr">
              <a:noAutofit/>
            </a:bodyPr>
            <a:lstStyle/>
            <a:p>
              <a:pPr algn="ctr">
                <a:defRPr sz="2400">
                  <a:latin typeface="Arial"/>
                  <a:ea typeface="Arial"/>
                  <a:cs typeface="Arial"/>
                  <a:sym typeface="Arial"/>
                </a:defRPr>
              </a:pPr>
              <a:endParaRPr/>
            </a:p>
          </p:txBody>
        </p:sp>
        <p:sp>
          <p:nvSpPr>
            <p:cNvPr id="110" name="Deployment">
              <a:extLst>
                <a:ext uri="{FF2B5EF4-FFF2-40B4-BE49-F238E27FC236}">
                  <a16:creationId xmlns:a16="http://schemas.microsoft.com/office/drawing/2014/main" id="{A3421DE2-ACA4-904F-A397-C656821CEA40}"/>
                </a:ext>
              </a:extLst>
            </p:cNvPr>
            <p:cNvSpPr txBox="1"/>
            <p:nvPr/>
          </p:nvSpPr>
          <p:spPr>
            <a:xfrm>
              <a:off x="14287" y="149334"/>
              <a:ext cx="1789409"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2400">
                  <a:latin typeface="Arial"/>
                  <a:ea typeface="Arial"/>
                  <a:cs typeface="Arial"/>
                  <a:sym typeface="Arial"/>
                </a:defRPr>
              </a:lvl1pPr>
            </a:lstStyle>
            <a:p>
              <a:r>
                <a:t>Deployment</a:t>
              </a:r>
            </a:p>
          </p:txBody>
        </p:sp>
      </p:grpSp>
      <p:sp>
        <p:nvSpPr>
          <p:cNvPr id="111" name="Right Arrow 32">
            <a:extLst>
              <a:ext uri="{FF2B5EF4-FFF2-40B4-BE49-F238E27FC236}">
                <a16:creationId xmlns:a16="http://schemas.microsoft.com/office/drawing/2014/main" id="{2DB2B3DE-87A5-F547-9272-6E10A98B736E}"/>
              </a:ext>
            </a:extLst>
          </p:cNvPr>
          <p:cNvSpPr/>
          <p:nvPr/>
        </p:nvSpPr>
        <p:spPr>
          <a:xfrm>
            <a:off x="8459168" y="3070355"/>
            <a:ext cx="794572" cy="189659"/>
          </a:xfrm>
          <a:prstGeom prst="rightArrow">
            <a:avLst>
              <a:gd name="adj1" fmla="val 50000"/>
              <a:gd name="adj2" fmla="val 50000"/>
            </a:avLst>
          </a:prstGeom>
          <a:ln w="19050">
            <a:solidFill>
              <a:srgbClr val="00000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112" name="Right Arrow 33">
            <a:extLst>
              <a:ext uri="{FF2B5EF4-FFF2-40B4-BE49-F238E27FC236}">
                <a16:creationId xmlns:a16="http://schemas.microsoft.com/office/drawing/2014/main" id="{831A62EC-510B-CC45-820E-30728F7385AB}"/>
              </a:ext>
            </a:extLst>
          </p:cNvPr>
          <p:cNvSpPr/>
          <p:nvPr/>
        </p:nvSpPr>
        <p:spPr>
          <a:xfrm rot="5400000">
            <a:off x="10099384" y="3572395"/>
            <a:ext cx="235654" cy="189658"/>
          </a:xfrm>
          <a:prstGeom prst="rightArrow">
            <a:avLst>
              <a:gd name="adj1" fmla="val 50000"/>
              <a:gd name="adj2" fmla="val 50000"/>
            </a:avLst>
          </a:prstGeom>
          <a:ln w="19050">
            <a:solidFill>
              <a:srgbClr val="000000"/>
            </a:solidFill>
            <a:miter/>
          </a:ln>
        </p:spPr>
        <p:txBody>
          <a:bodyPr lIns="45719" rIns="45719" anchor="ctr"/>
          <a:lstStyle/>
          <a:p>
            <a:pPr algn="ctr">
              <a:defRPr>
                <a:solidFill>
                  <a:srgbClr val="FFFFFF"/>
                </a:solidFill>
                <a:latin typeface="Arial"/>
                <a:ea typeface="Arial"/>
                <a:cs typeface="Arial"/>
                <a:sym typeface="Arial"/>
              </a:defRPr>
            </a:pPr>
            <a:endParaRPr/>
          </a:p>
        </p:txBody>
      </p:sp>
      <p:pic>
        <p:nvPicPr>
          <p:cNvPr id="113" name="Picture 34" descr="Picture 34">
            <a:extLst>
              <a:ext uri="{FF2B5EF4-FFF2-40B4-BE49-F238E27FC236}">
                <a16:creationId xmlns:a16="http://schemas.microsoft.com/office/drawing/2014/main" id="{DA282A46-EC9E-2C45-999A-4812EE8C6DF7}"/>
              </a:ext>
            </a:extLst>
          </p:cNvPr>
          <p:cNvPicPr>
            <a:picLocks noChangeAspect="1"/>
          </p:cNvPicPr>
          <p:nvPr/>
        </p:nvPicPr>
        <p:blipFill>
          <a:blip r:embed="rId6"/>
          <a:srcRect l="15340" t="18361" r="15143" b="20342"/>
          <a:stretch>
            <a:fillRect/>
          </a:stretch>
        </p:blipFill>
        <p:spPr>
          <a:xfrm>
            <a:off x="9309793" y="3831852"/>
            <a:ext cx="421157" cy="371361"/>
          </a:xfrm>
          <a:prstGeom prst="rect">
            <a:avLst/>
          </a:prstGeom>
          <a:ln w="12700">
            <a:miter lim="400000"/>
          </a:ln>
        </p:spPr>
      </p:pic>
      <p:pic>
        <p:nvPicPr>
          <p:cNvPr id="114" name="Picture 35" descr="Picture 35">
            <a:extLst>
              <a:ext uri="{FF2B5EF4-FFF2-40B4-BE49-F238E27FC236}">
                <a16:creationId xmlns:a16="http://schemas.microsoft.com/office/drawing/2014/main" id="{D9A7B577-D451-EE4C-8D28-481423A36897}"/>
              </a:ext>
            </a:extLst>
          </p:cNvPr>
          <p:cNvPicPr>
            <a:picLocks noChangeAspect="1"/>
          </p:cNvPicPr>
          <p:nvPr/>
        </p:nvPicPr>
        <p:blipFill>
          <a:blip r:embed="rId7"/>
          <a:srcRect l="15340" t="18361" r="15143" b="20342"/>
          <a:stretch>
            <a:fillRect/>
          </a:stretch>
        </p:blipFill>
        <p:spPr>
          <a:xfrm>
            <a:off x="9776393" y="3827850"/>
            <a:ext cx="421157" cy="371361"/>
          </a:xfrm>
          <a:prstGeom prst="rect">
            <a:avLst/>
          </a:prstGeom>
          <a:ln w="12700">
            <a:miter lim="400000"/>
          </a:ln>
        </p:spPr>
      </p:pic>
      <p:pic>
        <p:nvPicPr>
          <p:cNvPr id="115" name="Picture 36" descr="Picture 36">
            <a:extLst>
              <a:ext uri="{FF2B5EF4-FFF2-40B4-BE49-F238E27FC236}">
                <a16:creationId xmlns:a16="http://schemas.microsoft.com/office/drawing/2014/main" id="{B88B3660-411C-DD40-AB7C-B496711FB757}"/>
              </a:ext>
            </a:extLst>
          </p:cNvPr>
          <p:cNvPicPr>
            <a:picLocks noChangeAspect="1"/>
          </p:cNvPicPr>
          <p:nvPr/>
        </p:nvPicPr>
        <p:blipFill>
          <a:blip r:embed="rId8"/>
          <a:srcRect l="15340" t="18361" r="15143" b="20342"/>
          <a:stretch>
            <a:fillRect/>
          </a:stretch>
        </p:blipFill>
        <p:spPr>
          <a:xfrm>
            <a:off x="10546106" y="3827850"/>
            <a:ext cx="421157" cy="371361"/>
          </a:xfrm>
          <a:prstGeom prst="rect">
            <a:avLst/>
          </a:prstGeom>
          <a:ln w="12700">
            <a:miter lim="400000"/>
          </a:ln>
        </p:spPr>
      </p:pic>
      <p:sp>
        <p:nvSpPr>
          <p:cNvPr id="116" name="TextBox 37">
            <a:extLst>
              <a:ext uri="{FF2B5EF4-FFF2-40B4-BE49-F238E27FC236}">
                <a16:creationId xmlns:a16="http://schemas.microsoft.com/office/drawing/2014/main" id="{838A2970-B852-224B-B4A4-17AA0C59CC67}"/>
              </a:ext>
            </a:extLst>
          </p:cNvPr>
          <p:cNvSpPr txBox="1"/>
          <p:nvPr/>
        </p:nvSpPr>
        <p:spPr>
          <a:xfrm>
            <a:off x="10168257" y="3696329"/>
            <a:ext cx="368892"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latin typeface="Arial"/>
                <a:ea typeface="Arial"/>
                <a:cs typeface="Arial"/>
                <a:sym typeface="Arial"/>
              </a:defRPr>
            </a:lvl1pPr>
          </a:lstStyle>
          <a:p>
            <a:r>
              <a:t>…</a:t>
            </a:r>
          </a:p>
        </p:txBody>
      </p:sp>
      <p:pic>
        <p:nvPicPr>
          <p:cNvPr id="117" name="Picture 6" descr="Picture 6">
            <a:extLst>
              <a:ext uri="{FF2B5EF4-FFF2-40B4-BE49-F238E27FC236}">
                <a16:creationId xmlns:a16="http://schemas.microsoft.com/office/drawing/2014/main" id="{331F1D24-88EB-A043-B19F-A2244C9D18A1}"/>
              </a:ext>
            </a:extLst>
          </p:cNvPr>
          <p:cNvPicPr>
            <a:picLocks noChangeAspect="1"/>
          </p:cNvPicPr>
          <p:nvPr/>
        </p:nvPicPr>
        <p:blipFill>
          <a:blip r:embed="rId9"/>
          <a:srcRect l="42252" t="7975" r="2705" b="6604"/>
          <a:stretch>
            <a:fillRect/>
          </a:stretch>
        </p:blipFill>
        <p:spPr>
          <a:xfrm>
            <a:off x="9318420" y="4337683"/>
            <a:ext cx="1656485" cy="1085394"/>
          </a:xfrm>
          <a:prstGeom prst="rect">
            <a:avLst/>
          </a:prstGeom>
          <a:ln w="12700">
            <a:miter lim="400000"/>
          </a:ln>
        </p:spPr>
      </p:pic>
      <p:sp>
        <p:nvSpPr>
          <p:cNvPr id="118" name="Right Arrow 42">
            <a:extLst>
              <a:ext uri="{FF2B5EF4-FFF2-40B4-BE49-F238E27FC236}">
                <a16:creationId xmlns:a16="http://schemas.microsoft.com/office/drawing/2014/main" id="{7E0E3116-D931-354C-82AD-1AC12BC895B2}"/>
              </a:ext>
            </a:extLst>
          </p:cNvPr>
          <p:cNvSpPr/>
          <p:nvPr/>
        </p:nvSpPr>
        <p:spPr>
          <a:xfrm rot="5400000">
            <a:off x="1580114" y="2726414"/>
            <a:ext cx="392397" cy="189658"/>
          </a:xfrm>
          <a:prstGeom prst="rightArrow">
            <a:avLst>
              <a:gd name="adj1" fmla="val 50000"/>
              <a:gd name="adj2" fmla="val 50000"/>
            </a:avLst>
          </a:prstGeom>
          <a:ln w="19050">
            <a:solidFill>
              <a:srgbClr val="00000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119" name="Right Arrow 43">
            <a:extLst>
              <a:ext uri="{FF2B5EF4-FFF2-40B4-BE49-F238E27FC236}">
                <a16:creationId xmlns:a16="http://schemas.microsoft.com/office/drawing/2014/main" id="{EA6B6C04-3741-8C45-8388-10C4A8596D30}"/>
              </a:ext>
            </a:extLst>
          </p:cNvPr>
          <p:cNvSpPr/>
          <p:nvPr/>
        </p:nvSpPr>
        <p:spPr>
          <a:xfrm rot="16200000">
            <a:off x="1631351" y="4009993"/>
            <a:ext cx="289924" cy="189658"/>
          </a:xfrm>
          <a:prstGeom prst="rightArrow">
            <a:avLst>
              <a:gd name="adj1" fmla="val 50000"/>
              <a:gd name="adj2" fmla="val 50000"/>
            </a:avLst>
          </a:prstGeom>
          <a:ln w="19050">
            <a:solidFill>
              <a:srgbClr val="00000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120" name="TextBox 40">
            <a:extLst>
              <a:ext uri="{FF2B5EF4-FFF2-40B4-BE49-F238E27FC236}">
                <a16:creationId xmlns:a16="http://schemas.microsoft.com/office/drawing/2014/main" id="{9A73039C-B7FA-A448-833B-36CC594C6C53}"/>
              </a:ext>
            </a:extLst>
          </p:cNvPr>
          <p:cNvSpPr txBox="1"/>
          <p:nvPr/>
        </p:nvSpPr>
        <p:spPr>
          <a:xfrm>
            <a:off x="854616" y="5154712"/>
            <a:ext cx="1896540" cy="313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600" b="1">
                <a:latin typeface="Arial"/>
                <a:ea typeface="Arial"/>
                <a:cs typeface="Arial"/>
                <a:sym typeface="Arial"/>
              </a:defRPr>
            </a:pPr>
            <a:r>
              <a:t>Public, centralized</a:t>
            </a:r>
          </a:p>
        </p:txBody>
      </p:sp>
      <p:sp>
        <p:nvSpPr>
          <p:cNvPr id="121" name="TextBox 46">
            <a:extLst>
              <a:ext uri="{FF2B5EF4-FFF2-40B4-BE49-F238E27FC236}">
                <a16:creationId xmlns:a16="http://schemas.microsoft.com/office/drawing/2014/main" id="{BCD2ADB7-0243-3549-8C07-53CA399B5485}"/>
              </a:ext>
            </a:extLst>
          </p:cNvPr>
          <p:cNvSpPr txBox="1"/>
          <p:nvPr/>
        </p:nvSpPr>
        <p:spPr>
          <a:xfrm>
            <a:off x="5736273" y="4589743"/>
            <a:ext cx="240721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600" b="1">
                <a:latin typeface="Arial"/>
                <a:ea typeface="Arial"/>
                <a:cs typeface="Arial"/>
                <a:sym typeface="Arial"/>
              </a:defRPr>
            </a:pPr>
            <a:r>
              <a:t>Private, geo-distributed</a:t>
            </a:r>
          </a:p>
        </p:txBody>
      </p:sp>
      <p:sp>
        <p:nvSpPr>
          <p:cNvPr id="122" name="TextBox 45">
            <a:extLst>
              <a:ext uri="{FF2B5EF4-FFF2-40B4-BE49-F238E27FC236}">
                <a16:creationId xmlns:a16="http://schemas.microsoft.com/office/drawing/2014/main" id="{9EBB9613-8C34-0B4C-8710-680FC6701E42}"/>
              </a:ext>
            </a:extLst>
          </p:cNvPr>
          <p:cNvSpPr txBox="1"/>
          <p:nvPr/>
        </p:nvSpPr>
        <p:spPr>
          <a:xfrm>
            <a:off x="2195971" y="2025828"/>
            <a:ext cx="1732932" cy="770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i="1">
                <a:latin typeface="Arial"/>
                <a:ea typeface="Arial"/>
                <a:cs typeface="Arial"/>
                <a:sym typeface="Arial"/>
              </a:defRPr>
            </a:pPr>
            <a:r>
              <a:t>BERT, DistilBERT, BART, GPT, etc</a:t>
            </a:r>
          </a:p>
        </p:txBody>
      </p:sp>
      <p:sp>
        <p:nvSpPr>
          <p:cNvPr id="123" name="TextBox 19">
            <a:extLst>
              <a:ext uri="{FF2B5EF4-FFF2-40B4-BE49-F238E27FC236}">
                <a16:creationId xmlns:a16="http://schemas.microsoft.com/office/drawing/2014/main" id="{E9E15667-8E54-C449-8F58-D8E3C4C852B4}"/>
              </a:ext>
            </a:extLst>
          </p:cNvPr>
          <p:cNvSpPr txBox="1"/>
          <p:nvPr/>
        </p:nvSpPr>
        <p:spPr>
          <a:xfrm rot="16200000">
            <a:off x="7446214" y="3174259"/>
            <a:ext cx="368892" cy="486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800">
                <a:latin typeface="Arial"/>
                <a:ea typeface="Arial"/>
                <a:cs typeface="Arial"/>
                <a:sym typeface="Arial"/>
              </a:defRPr>
            </a:lvl1pPr>
          </a:lstStyle>
          <a:p>
            <a:r>
              <a:t>…</a:t>
            </a:r>
          </a:p>
        </p:txBody>
      </p:sp>
      <p:sp>
        <p:nvSpPr>
          <p:cNvPr id="124" name="TextBox 48">
            <a:extLst>
              <a:ext uri="{FF2B5EF4-FFF2-40B4-BE49-F238E27FC236}">
                <a16:creationId xmlns:a16="http://schemas.microsoft.com/office/drawing/2014/main" id="{F421AAAC-A0A0-C74C-A40B-AB72999CF17B}"/>
              </a:ext>
            </a:extLst>
          </p:cNvPr>
          <p:cNvSpPr txBox="1"/>
          <p:nvPr/>
        </p:nvSpPr>
        <p:spPr>
          <a:xfrm>
            <a:off x="828040" y="5561550"/>
            <a:ext cx="189654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b="1">
                <a:solidFill>
                  <a:srgbClr val="FF0000"/>
                </a:solidFill>
                <a:latin typeface="Arial"/>
                <a:ea typeface="Arial"/>
                <a:cs typeface="Arial"/>
                <a:sym typeface="Arial"/>
              </a:defRPr>
            </a:lvl1pPr>
          </a:lstStyle>
          <a:p>
            <a:r>
              <a:t>Cloud</a:t>
            </a:r>
          </a:p>
        </p:txBody>
      </p:sp>
      <p:sp>
        <p:nvSpPr>
          <p:cNvPr id="125" name="TextBox 49">
            <a:extLst>
              <a:ext uri="{FF2B5EF4-FFF2-40B4-BE49-F238E27FC236}">
                <a16:creationId xmlns:a16="http://schemas.microsoft.com/office/drawing/2014/main" id="{CF5EB767-EA03-D94D-BD6D-F5A400580DCC}"/>
              </a:ext>
            </a:extLst>
          </p:cNvPr>
          <p:cNvSpPr txBox="1"/>
          <p:nvPr/>
        </p:nvSpPr>
        <p:spPr>
          <a:xfrm>
            <a:off x="4919172" y="5561550"/>
            <a:ext cx="2520515" cy="437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b="1">
                <a:solidFill>
                  <a:srgbClr val="FF0000"/>
                </a:solidFill>
                <a:latin typeface="Arial"/>
                <a:ea typeface="Arial"/>
                <a:cs typeface="Arial"/>
                <a:sym typeface="Arial"/>
              </a:defRPr>
            </a:lvl1pPr>
          </a:lstStyle>
          <a:p>
            <a:r>
              <a:t>Cloud&amp;Clients</a:t>
            </a:r>
          </a:p>
        </p:txBody>
      </p:sp>
      <p:sp>
        <p:nvSpPr>
          <p:cNvPr id="126" name="TextBox 50">
            <a:extLst>
              <a:ext uri="{FF2B5EF4-FFF2-40B4-BE49-F238E27FC236}">
                <a16:creationId xmlns:a16="http://schemas.microsoft.com/office/drawing/2014/main" id="{E03D5074-F3FF-F94B-ACC2-0B6FC0E4D3D4}"/>
              </a:ext>
            </a:extLst>
          </p:cNvPr>
          <p:cNvSpPr txBox="1"/>
          <p:nvPr/>
        </p:nvSpPr>
        <p:spPr>
          <a:xfrm>
            <a:off x="9161761" y="5561548"/>
            <a:ext cx="2028704"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b="1">
                <a:solidFill>
                  <a:srgbClr val="FF0000"/>
                </a:solidFill>
                <a:latin typeface="Arial"/>
                <a:ea typeface="Arial"/>
                <a:cs typeface="Arial"/>
                <a:sym typeface="Arial"/>
              </a:defRPr>
            </a:lvl1pPr>
          </a:lstStyle>
          <a:p>
            <a:r>
              <a:t>Clients</a:t>
            </a:r>
          </a:p>
        </p:txBody>
      </p:sp>
      <p:grpSp>
        <p:nvGrpSpPr>
          <p:cNvPr id="130" name="组合 100">
            <a:extLst>
              <a:ext uri="{FF2B5EF4-FFF2-40B4-BE49-F238E27FC236}">
                <a16:creationId xmlns:a16="http://schemas.microsoft.com/office/drawing/2014/main" id="{7383A627-F256-BF43-9745-35523F97D143}"/>
              </a:ext>
            </a:extLst>
          </p:cNvPr>
          <p:cNvGrpSpPr/>
          <p:nvPr/>
        </p:nvGrpSpPr>
        <p:grpSpPr>
          <a:xfrm>
            <a:off x="3946666" y="1092954"/>
            <a:ext cx="4465531" cy="4346243"/>
            <a:chOff x="0" y="-249942"/>
            <a:chExt cx="4465529" cy="4346242"/>
          </a:xfrm>
        </p:grpSpPr>
        <p:sp>
          <p:nvSpPr>
            <p:cNvPr id="131" name="Rectangle 31">
              <a:extLst>
                <a:ext uri="{FF2B5EF4-FFF2-40B4-BE49-F238E27FC236}">
                  <a16:creationId xmlns:a16="http://schemas.microsoft.com/office/drawing/2014/main" id="{E6A8C65C-0904-F14F-96AA-E99C4446D31A}"/>
                </a:ext>
              </a:extLst>
            </p:cNvPr>
            <p:cNvSpPr/>
            <p:nvPr/>
          </p:nvSpPr>
          <p:spPr>
            <a:xfrm>
              <a:off x="0" y="367396"/>
              <a:ext cx="4465529" cy="3728904"/>
            </a:xfrm>
            <a:prstGeom prst="rect">
              <a:avLst/>
            </a:prstGeom>
            <a:noFill/>
            <a:ln w="31750" cap="flat">
              <a:solidFill>
                <a:srgbClr val="C00000"/>
              </a:solidFill>
              <a:prstDash val="dash"/>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sz="3200"/>
            </a:p>
          </p:txBody>
        </p:sp>
        <p:sp>
          <p:nvSpPr>
            <p:cNvPr id="132" name="文本框 97">
              <a:extLst>
                <a:ext uri="{FF2B5EF4-FFF2-40B4-BE49-F238E27FC236}">
                  <a16:creationId xmlns:a16="http://schemas.microsoft.com/office/drawing/2014/main" id="{4535CD36-F3AB-7942-9247-80E7C86DC257}"/>
                </a:ext>
              </a:extLst>
            </p:cNvPr>
            <p:cNvSpPr txBox="1"/>
            <p:nvPr/>
          </p:nvSpPr>
          <p:spPr>
            <a:xfrm>
              <a:off x="533162" y="-249942"/>
              <a:ext cx="3596913" cy="4616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b="1">
                  <a:solidFill>
                    <a:srgbClr val="FF0000"/>
                  </a:solidFill>
                </a:defRPr>
              </a:pPr>
              <a:r>
                <a:rPr sz="2400" dirty="0" err="1"/>
                <a:t>FedNLP</a:t>
              </a:r>
              <a:r>
                <a:rPr sz="2400" dirty="0"/>
                <a:t>: </a:t>
              </a:r>
              <a:r>
                <a:rPr sz="2400" dirty="0">
                  <a:solidFill>
                    <a:srgbClr val="000000"/>
                  </a:solidFill>
                </a:rPr>
                <a:t>focus of </a:t>
              </a:r>
              <a:r>
                <a:rPr lang="en-US" sz="2400" dirty="0">
                  <a:solidFill>
                    <a:srgbClr val="000000"/>
                  </a:solidFill>
                </a:rPr>
                <a:t>our</a:t>
              </a:r>
              <a:r>
                <a:rPr sz="2400" dirty="0">
                  <a:solidFill>
                    <a:srgbClr val="000000"/>
                  </a:solidFill>
                </a:rPr>
                <a:t> work</a:t>
              </a:r>
            </a:p>
          </p:txBody>
        </p:sp>
      </p:grpSp>
      <p:sp>
        <p:nvSpPr>
          <p:cNvPr id="133" name="Footer Placeholder 5">
            <a:extLst>
              <a:ext uri="{FF2B5EF4-FFF2-40B4-BE49-F238E27FC236}">
                <a16:creationId xmlns:a16="http://schemas.microsoft.com/office/drawing/2014/main" id="{B74FD79A-02FC-B548-A017-1A3C08E8B374}"/>
              </a:ext>
            </a:extLst>
          </p:cNvPr>
          <p:cNvSpPr txBox="1"/>
          <p:nvPr/>
        </p:nvSpPr>
        <p:spPr>
          <a:xfrm>
            <a:off x="4084320" y="6366192"/>
            <a:ext cx="4023360"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400">
                <a:solidFill>
                  <a:srgbClr val="FFFFFF"/>
                </a:solidFill>
                <a:latin typeface="SimHei"/>
                <a:ea typeface="SimHei"/>
                <a:cs typeface="SimHei"/>
                <a:sym typeface="SimHei"/>
              </a:defRPr>
            </a:lvl1pPr>
          </a:lstStyle>
          <a:p>
            <a:r>
              <a:t>Dongqi Cai (蔡栋琪) @ CS Dept of BUPT</a:t>
            </a:r>
          </a:p>
        </p:txBody>
      </p:sp>
      <p:sp>
        <p:nvSpPr>
          <p:cNvPr id="141" name="Date Placeholder 3">
            <a:extLst>
              <a:ext uri="{FF2B5EF4-FFF2-40B4-BE49-F238E27FC236}">
                <a16:creationId xmlns:a16="http://schemas.microsoft.com/office/drawing/2014/main" id="{071A9F09-2C7D-954A-BF00-5E047F35DF2B}"/>
              </a:ext>
            </a:extLst>
          </p:cNvPr>
          <p:cNvSpPr txBox="1"/>
          <p:nvPr/>
        </p:nvSpPr>
        <p:spPr>
          <a:xfrm>
            <a:off x="883919" y="6277292"/>
            <a:ext cx="2651762"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solidFill>
                  <a:srgbClr val="FFFFFF"/>
                </a:solidFill>
                <a:latin typeface="SimHei"/>
                <a:ea typeface="SimHei"/>
                <a:cs typeface="SimHei"/>
                <a:sym typeface="SimHei"/>
              </a:defRPr>
            </a:pPr>
            <a:r>
              <a:t>EuroMLSys’23: </a:t>
            </a:r>
          </a:p>
          <a:p>
            <a:pPr>
              <a:defRPr sz="1400">
                <a:solidFill>
                  <a:srgbClr val="FFFFFF"/>
                </a:solidFill>
                <a:latin typeface="SimHei"/>
                <a:ea typeface="SimHei"/>
                <a:cs typeface="SimHei"/>
                <a:sym typeface="SimHei"/>
              </a:defRPr>
            </a:pPr>
            <a:r>
              <a:t>Towards Practical FedFSL</a:t>
            </a:r>
          </a:p>
        </p:txBody>
      </p:sp>
      <p:sp>
        <p:nvSpPr>
          <p:cNvPr id="3" name="矩形 2">
            <a:extLst>
              <a:ext uri="{FF2B5EF4-FFF2-40B4-BE49-F238E27FC236}">
                <a16:creationId xmlns:a16="http://schemas.microsoft.com/office/drawing/2014/main" id="{5F85FB0C-9882-6340-9F24-29DCE0BDD9D4}"/>
              </a:ext>
            </a:extLst>
          </p:cNvPr>
          <p:cNvSpPr/>
          <p:nvPr/>
        </p:nvSpPr>
        <p:spPr>
          <a:xfrm>
            <a:off x="0" y="10178"/>
            <a:ext cx="12192000" cy="109295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9004B393-2F96-7C46-80F4-C8F36B462294}"/>
              </a:ext>
            </a:extLst>
          </p:cNvPr>
          <p:cNvSpPr>
            <a:spLocks noGrp="1"/>
          </p:cNvSpPr>
          <p:nvPr>
            <p:ph type="title"/>
          </p:nvPr>
        </p:nvSpPr>
        <p:spPr>
          <a:xfrm>
            <a:off x="328056" y="204611"/>
            <a:ext cx="11535888" cy="756837"/>
          </a:xfrm>
        </p:spPr>
        <p:txBody>
          <a:bodyPr>
            <a:noAutofit/>
          </a:bodyPr>
          <a:lstStyle/>
          <a:p>
            <a:r>
              <a:rPr lang="en-US" altLang="zh-CN" sz="5400" dirty="0">
                <a:solidFill>
                  <a:schemeClr val="bg1"/>
                </a:solidFill>
              </a:rPr>
              <a:t>Where is the training data coming from?</a:t>
            </a:r>
            <a:endParaRPr kumimoji="1" lang="zh-CN" altLang="en-US" sz="5400" dirty="0">
              <a:solidFill>
                <a:schemeClr val="bg1"/>
              </a:solidFill>
            </a:endParaRPr>
          </a:p>
        </p:txBody>
      </p:sp>
      <p:sp>
        <p:nvSpPr>
          <p:cNvPr id="4" name="灯片编号占位符 3">
            <a:extLst>
              <a:ext uri="{FF2B5EF4-FFF2-40B4-BE49-F238E27FC236}">
                <a16:creationId xmlns:a16="http://schemas.microsoft.com/office/drawing/2014/main" id="{4054B8CF-53F5-5B4A-AEBF-44F9F0D453CD}"/>
              </a:ext>
            </a:extLst>
          </p:cNvPr>
          <p:cNvSpPr>
            <a:spLocks noGrp="1"/>
          </p:cNvSpPr>
          <p:nvPr>
            <p:ph type="sldNum" sz="quarter" idx="4"/>
          </p:nvPr>
        </p:nvSpPr>
        <p:spPr/>
        <p:txBody>
          <a:bodyPr/>
          <a:lstStyle/>
          <a:p>
            <a:fld id="{9FE11B73-A815-BF4E-9B20-19D14749F6B9}" type="slidenum">
              <a:rPr kumimoji="1" lang="zh-CN" altLang="en-US" smtClean="0"/>
              <a:pPr/>
              <a:t>1</a:t>
            </a:fld>
            <a:r>
              <a:rPr kumimoji="1" lang="en-US" altLang="zh-CN"/>
              <a:t>/16</a:t>
            </a:r>
            <a:endParaRPr kumimoji="1" lang="zh-CN" altLang="en-US" dirty="0"/>
          </a:p>
        </p:txBody>
      </p:sp>
    </p:spTree>
    <p:custDataLst>
      <p:tags r:id="rId1"/>
    </p:custDataLst>
    <p:extLst>
      <p:ext uri="{BB962C8B-B14F-4D97-AF65-F5344CB8AC3E}">
        <p14:creationId xmlns:p14="http://schemas.microsoft.com/office/powerpoint/2010/main" val="88153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Design 3: Training Depth/Capacity Co-planning"/>
          <p:cNvSpPr txBox="1">
            <a:spLocks noGrp="1"/>
          </p:cNvSpPr>
          <p:nvPr>
            <p:ph type="title"/>
          </p:nvPr>
        </p:nvSpPr>
        <p:spPr>
          <a:xfrm>
            <a:off x="838200" y="252926"/>
            <a:ext cx="10515600" cy="756837"/>
          </a:xfrm>
          <a:prstGeom prst="rect">
            <a:avLst/>
          </a:prstGeom>
        </p:spPr>
        <p:txBody>
          <a:bodyPr>
            <a:normAutofit/>
          </a:bodyPr>
          <a:lstStyle>
            <a:lvl1pPr defTabSz="813816">
              <a:defRPr sz="3916"/>
            </a:lvl1pPr>
          </a:lstStyle>
          <a:p>
            <a:r>
              <a:rPr dirty="0"/>
              <a:t>Design </a:t>
            </a:r>
            <a:r>
              <a:rPr lang="en-US" dirty="0"/>
              <a:t>2</a:t>
            </a:r>
            <a:r>
              <a:rPr dirty="0"/>
              <a:t>: Training Depth/Capacity Co-planning</a:t>
            </a:r>
          </a:p>
        </p:txBody>
      </p:sp>
      <p:pic>
        <p:nvPicPr>
          <p:cNvPr id="1237" name="Picture1.pdf" descr="Picture1.pdf"/>
          <p:cNvPicPr>
            <a:picLocks noChangeAspect="1"/>
          </p:cNvPicPr>
          <p:nvPr/>
        </p:nvPicPr>
        <p:blipFill rotWithShape="1">
          <a:blip r:embed="rId4"/>
          <a:srcRect b="32351"/>
          <a:stretch/>
        </p:blipFill>
        <p:spPr>
          <a:xfrm>
            <a:off x="883920" y="1676320"/>
            <a:ext cx="9354309" cy="2639880"/>
          </a:xfrm>
          <a:prstGeom prst="rect">
            <a:avLst/>
          </a:prstGeom>
          <a:ln w="12700">
            <a:miter lim="400000"/>
          </a:ln>
        </p:spPr>
      </p:pic>
      <p:sp>
        <p:nvSpPr>
          <p:cNvPr id="1238" name="Date Placeholder 3"/>
          <p:cNvSpPr txBox="1"/>
          <p:nvPr/>
        </p:nvSpPr>
        <p:spPr>
          <a:xfrm>
            <a:off x="883919" y="6385242"/>
            <a:ext cx="2651762"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400">
                <a:solidFill>
                  <a:srgbClr val="FFFFFF"/>
                </a:solidFill>
                <a:latin typeface="SimHei"/>
                <a:ea typeface="SimHei"/>
                <a:cs typeface="SimHei"/>
                <a:sym typeface="SimHei"/>
              </a:defRPr>
            </a:lvl1pPr>
          </a:lstStyle>
          <a:p>
            <a:r>
              <a:t>MobiCom’23: NFS</a:t>
            </a:r>
          </a:p>
        </p:txBody>
      </p:sp>
      <p:pic>
        <p:nvPicPr>
          <p:cNvPr id="5" name="图片 4">
            <a:extLst>
              <a:ext uri="{FF2B5EF4-FFF2-40B4-BE49-F238E27FC236}">
                <a16:creationId xmlns:a16="http://schemas.microsoft.com/office/drawing/2014/main" id="{26067F1A-0ABB-A146-A6E8-217FAE4232AB}"/>
              </a:ext>
            </a:extLst>
          </p:cNvPr>
          <p:cNvPicPr>
            <a:picLocks noChangeAspect="1"/>
          </p:cNvPicPr>
          <p:nvPr/>
        </p:nvPicPr>
        <p:blipFill rotWithShape="1">
          <a:blip r:embed="rId5"/>
          <a:srcRect l="51543" t="10569" r="7003" b="73496"/>
          <a:stretch/>
        </p:blipFill>
        <p:spPr>
          <a:xfrm>
            <a:off x="12207655" y="710611"/>
            <a:ext cx="5031875" cy="2503170"/>
          </a:xfrm>
          <a:prstGeom prst="rect">
            <a:avLst/>
          </a:prstGeom>
        </p:spPr>
      </p:pic>
      <p:sp>
        <p:nvSpPr>
          <p:cNvPr id="6" name="文本框 5">
            <a:extLst>
              <a:ext uri="{FF2B5EF4-FFF2-40B4-BE49-F238E27FC236}">
                <a16:creationId xmlns:a16="http://schemas.microsoft.com/office/drawing/2014/main" id="{0AEA33E1-E260-084B-8075-EB1F0798704E}"/>
              </a:ext>
            </a:extLst>
          </p:cNvPr>
          <p:cNvSpPr txBox="1"/>
          <p:nvPr/>
        </p:nvSpPr>
        <p:spPr>
          <a:xfrm>
            <a:off x="10311382" y="3771034"/>
            <a:ext cx="1486905" cy="584775"/>
          </a:xfrm>
          <a:prstGeom prst="rect">
            <a:avLst/>
          </a:prstGeom>
          <a:solidFill>
            <a:schemeClr val="accent5"/>
          </a:solidFill>
        </p:spPr>
        <p:txBody>
          <a:bodyPr wrap="square" rtlCol="0">
            <a:spAutoFit/>
          </a:bodyPr>
          <a:lstStyle/>
          <a:p>
            <a:pPr algn="ctr"/>
            <a:r>
              <a:rPr kumimoji="1" lang="en-US" altLang="zh-CN" sz="1600" dirty="0">
                <a:solidFill>
                  <a:schemeClr val="bg1"/>
                </a:solidFill>
              </a:rPr>
              <a:t>Computation</a:t>
            </a:r>
            <a:br>
              <a:rPr kumimoji="1" lang="en-US" altLang="zh-CN" sz="1600" dirty="0">
                <a:solidFill>
                  <a:schemeClr val="bg1"/>
                </a:solidFill>
              </a:rPr>
            </a:br>
            <a:r>
              <a:rPr kumimoji="1" lang="en-US" altLang="zh-CN" sz="1600" dirty="0">
                <a:solidFill>
                  <a:schemeClr val="bg1"/>
                </a:solidFill>
              </a:rPr>
              <a:t>Efficient</a:t>
            </a:r>
            <a:endParaRPr kumimoji="1" lang="zh-CN" altLang="en-US" sz="1600" dirty="0">
              <a:solidFill>
                <a:schemeClr val="bg1"/>
              </a:solidFill>
            </a:endParaRPr>
          </a:p>
        </p:txBody>
      </p:sp>
      <p:grpSp>
        <p:nvGrpSpPr>
          <p:cNvPr id="7" name="组合 6">
            <a:extLst>
              <a:ext uri="{FF2B5EF4-FFF2-40B4-BE49-F238E27FC236}">
                <a16:creationId xmlns:a16="http://schemas.microsoft.com/office/drawing/2014/main" id="{DFB84409-11F2-9446-A257-EECD948B0AAB}"/>
              </a:ext>
            </a:extLst>
          </p:cNvPr>
          <p:cNvGrpSpPr/>
          <p:nvPr/>
        </p:nvGrpSpPr>
        <p:grpSpPr>
          <a:xfrm>
            <a:off x="883919" y="4475622"/>
            <a:ext cx="10930952" cy="584775"/>
            <a:chOff x="1277631" y="4441491"/>
            <a:chExt cx="10930952" cy="584775"/>
          </a:xfrm>
        </p:grpSpPr>
        <p:pic>
          <p:nvPicPr>
            <p:cNvPr id="99" name="Picture1.pdf" descr="Picture1.pdf">
              <a:extLst>
                <a:ext uri="{FF2B5EF4-FFF2-40B4-BE49-F238E27FC236}">
                  <a16:creationId xmlns:a16="http://schemas.microsoft.com/office/drawing/2014/main" id="{442CEA20-CFF1-5842-9E9C-91AE3B5E47F6}"/>
                </a:ext>
              </a:extLst>
            </p:cNvPr>
            <p:cNvPicPr>
              <a:picLocks noChangeAspect="1"/>
            </p:cNvPicPr>
            <p:nvPr/>
          </p:nvPicPr>
          <p:blipFill rotWithShape="1">
            <a:blip r:embed="rId4"/>
            <a:srcRect t="73501" b="17070"/>
            <a:stretch/>
          </p:blipFill>
          <p:spPr>
            <a:xfrm>
              <a:off x="1277631" y="4555741"/>
              <a:ext cx="9354309" cy="367990"/>
            </a:xfrm>
            <a:prstGeom prst="rect">
              <a:avLst/>
            </a:prstGeom>
            <a:ln w="12700">
              <a:miter lim="400000"/>
            </a:ln>
          </p:spPr>
        </p:pic>
        <p:sp>
          <p:nvSpPr>
            <p:cNvPr id="104" name="文本框 103">
              <a:extLst>
                <a:ext uri="{FF2B5EF4-FFF2-40B4-BE49-F238E27FC236}">
                  <a16:creationId xmlns:a16="http://schemas.microsoft.com/office/drawing/2014/main" id="{09888111-2CA2-DD4D-9726-93409E0AAF02}"/>
                </a:ext>
              </a:extLst>
            </p:cNvPr>
            <p:cNvSpPr txBox="1"/>
            <p:nvPr/>
          </p:nvSpPr>
          <p:spPr>
            <a:xfrm>
              <a:off x="10705094" y="4441491"/>
              <a:ext cx="1503489" cy="584775"/>
            </a:xfrm>
            <a:prstGeom prst="rect">
              <a:avLst/>
            </a:prstGeom>
            <a:solidFill>
              <a:srgbClr val="45AA20"/>
            </a:solidFill>
          </p:spPr>
          <p:txBody>
            <a:bodyPr wrap="none" rtlCol="0">
              <a:spAutoFit/>
            </a:bodyPr>
            <a:lstStyle/>
            <a:p>
              <a:pPr algn="ctr"/>
              <a:r>
                <a:rPr kumimoji="1" lang="en-US" altLang="zh-CN" sz="1600" dirty="0">
                  <a:solidFill>
                    <a:schemeClr val="bg1"/>
                  </a:solidFill>
                </a:rPr>
                <a:t>Communication</a:t>
              </a:r>
              <a:br>
                <a:rPr kumimoji="1" lang="en-US" altLang="zh-CN" sz="1600" dirty="0">
                  <a:solidFill>
                    <a:schemeClr val="bg1"/>
                  </a:solidFill>
                </a:rPr>
              </a:br>
              <a:r>
                <a:rPr kumimoji="1" lang="en-US" altLang="zh-CN" sz="1600" dirty="0">
                  <a:solidFill>
                    <a:schemeClr val="bg1"/>
                  </a:solidFill>
                </a:rPr>
                <a:t>Efficient</a:t>
              </a:r>
              <a:endParaRPr kumimoji="1" lang="zh-CN" altLang="en-US" sz="1600" dirty="0">
                <a:solidFill>
                  <a:schemeClr val="bg1"/>
                </a:solidFill>
              </a:endParaRPr>
            </a:p>
          </p:txBody>
        </p:sp>
      </p:grpSp>
      <p:grpSp>
        <p:nvGrpSpPr>
          <p:cNvPr id="8" name="组合 7">
            <a:extLst>
              <a:ext uri="{FF2B5EF4-FFF2-40B4-BE49-F238E27FC236}">
                <a16:creationId xmlns:a16="http://schemas.microsoft.com/office/drawing/2014/main" id="{C332278F-BBAA-1B47-B4D3-78B3D0F3CAD0}"/>
              </a:ext>
            </a:extLst>
          </p:cNvPr>
          <p:cNvGrpSpPr/>
          <p:nvPr/>
        </p:nvGrpSpPr>
        <p:grpSpPr>
          <a:xfrm>
            <a:off x="883919" y="5239738"/>
            <a:ext cx="10930024" cy="601711"/>
            <a:chOff x="1277631" y="5205607"/>
            <a:chExt cx="10930024" cy="601711"/>
          </a:xfrm>
        </p:grpSpPr>
        <p:pic>
          <p:nvPicPr>
            <p:cNvPr id="100" name="Picture1.pdf" descr="Picture1.pdf">
              <a:extLst>
                <a:ext uri="{FF2B5EF4-FFF2-40B4-BE49-F238E27FC236}">
                  <a16:creationId xmlns:a16="http://schemas.microsoft.com/office/drawing/2014/main" id="{0DD9001B-4F1A-0F4D-BE29-6492BF1C8659}"/>
                </a:ext>
              </a:extLst>
            </p:cNvPr>
            <p:cNvPicPr>
              <a:picLocks noChangeAspect="1"/>
            </p:cNvPicPr>
            <p:nvPr/>
          </p:nvPicPr>
          <p:blipFill rotWithShape="1">
            <a:blip r:embed="rId4"/>
            <a:srcRect t="88453" b="-142"/>
            <a:stretch/>
          </p:blipFill>
          <p:spPr>
            <a:xfrm>
              <a:off x="1277631" y="5351129"/>
              <a:ext cx="9354309" cy="456189"/>
            </a:xfrm>
            <a:prstGeom prst="rect">
              <a:avLst/>
            </a:prstGeom>
            <a:ln w="12700">
              <a:miter lim="400000"/>
            </a:ln>
          </p:spPr>
        </p:pic>
        <p:sp>
          <p:nvSpPr>
            <p:cNvPr id="106" name="文本框 105">
              <a:extLst>
                <a:ext uri="{FF2B5EF4-FFF2-40B4-BE49-F238E27FC236}">
                  <a16:creationId xmlns:a16="http://schemas.microsoft.com/office/drawing/2014/main" id="{2AE4ADA2-0C48-AB45-8AB4-ACC7FC8084A4}"/>
                </a:ext>
              </a:extLst>
            </p:cNvPr>
            <p:cNvSpPr txBox="1"/>
            <p:nvPr/>
          </p:nvSpPr>
          <p:spPr>
            <a:xfrm>
              <a:off x="10706025" y="5205607"/>
              <a:ext cx="1501630" cy="584775"/>
            </a:xfrm>
            <a:prstGeom prst="rect">
              <a:avLst/>
            </a:prstGeom>
            <a:gradFill>
              <a:gsLst>
                <a:gs pos="0">
                  <a:schemeClr val="accent1"/>
                </a:gs>
                <a:gs pos="99000">
                  <a:schemeClr val="accent6">
                    <a:lumMod val="75000"/>
                  </a:schemeClr>
                </a:gs>
              </a:gsLst>
              <a:lin ang="0" scaled="1"/>
            </a:gradFill>
          </p:spPr>
          <p:txBody>
            <a:bodyPr wrap="none" rtlCol="0">
              <a:spAutoFit/>
            </a:bodyPr>
            <a:lstStyle/>
            <a:p>
              <a:pPr algn="ctr"/>
              <a:r>
                <a:rPr kumimoji="1" lang="en-US" altLang="zh-CN" sz="1600" dirty="0">
                  <a:solidFill>
                    <a:schemeClr val="bg1"/>
                  </a:solidFill>
                </a:rPr>
                <a:t>Comp. and </a:t>
              </a:r>
              <a:br>
                <a:rPr kumimoji="1" lang="en-US" altLang="zh-CN" sz="1600" dirty="0">
                  <a:solidFill>
                    <a:schemeClr val="bg1"/>
                  </a:solidFill>
                </a:rPr>
              </a:br>
              <a:r>
                <a:rPr kumimoji="1" lang="en-US" altLang="zh-CN" sz="1600" dirty="0">
                  <a:solidFill>
                    <a:schemeClr val="bg1"/>
                  </a:solidFill>
                </a:rPr>
                <a:t>Comm. Efficient</a:t>
              </a:r>
              <a:endParaRPr kumimoji="1" lang="zh-CN" altLang="en-US" sz="1600" dirty="0">
                <a:solidFill>
                  <a:schemeClr val="bg1"/>
                </a:solidFill>
              </a:endParaRPr>
            </a:p>
          </p:txBody>
        </p:sp>
      </p:grpSp>
      <p:sp>
        <p:nvSpPr>
          <p:cNvPr id="2" name="灯片编号占位符 1">
            <a:extLst>
              <a:ext uri="{FF2B5EF4-FFF2-40B4-BE49-F238E27FC236}">
                <a16:creationId xmlns:a16="http://schemas.microsoft.com/office/drawing/2014/main" id="{85520DCB-9003-F744-842A-E7F593665D28}"/>
              </a:ext>
            </a:extLst>
          </p:cNvPr>
          <p:cNvSpPr>
            <a:spLocks noGrp="1"/>
          </p:cNvSpPr>
          <p:nvPr>
            <p:ph type="sldNum" sz="quarter" idx="4"/>
          </p:nvPr>
        </p:nvSpPr>
        <p:spPr/>
        <p:txBody>
          <a:bodyPr/>
          <a:lstStyle/>
          <a:p>
            <a:fld id="{9FE11B73-A815-BF4E-9B20-19D14749F6B9}" type="slidenum">
              <a:rPr kumimoji="1" lang="zh-CN" altLang="en-US" smtClean="0"/>
              <a:pPr/>
              <a:t>19</a:t>
            </a:fld>
            <a:r>
              <a:rPr kumimoji="1" lang="en-US" altLang="zh-CN"/>
              <a:t>/16</a:t>
            </a:r>
            <a:endParaRPr kumimoji="1" lang="zh-CN" altLang="en-US" dirty="0"/>
          </a:p>
        </p:txBody>
      </p:sp>
    </p:spTree>
    <p:custDataLst>
      <p:tags r:id="rId1"/>
    </p:custDataLst>
    <p:extLst>
      <p:ext uri="{BB962C8B-B14F-4D97-AF65-F5344CB8AC3E}">
        <p14:creationId xmlns:p14="http://schemas.microsoft.com/office/powerpoint/2010/main" val="361241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6810281-130A-4E43-9582-60560C873F3F}"/>
              </a:ext>
            </a:extLst>
          </p:cNvPr>
          <p:cNvSpPr/>
          <p:nvPr/>
        </p:nvSpPr>
        <p:spPr>
          <a:xfrm>
            <a:off x="80211" y="4206764"/>
            <a:ext cx="12029022" cy="2100233"/>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8" name="标题 87">
            <a:extLst>
              <a:ext uri="{FF2B5EF4-FFF2-40B4-BE49-F238E27FC236}">
                <a16:creationId xmlns:a16="http://schemas.microsoft.com/office/drawing/2014/main" id="{7075DFC7-6E8A-674A-B062-B097F9FEC0BA}"/>
              </a:ext>
            </a:extLst>
          </p:cNvPr>
          <p:cNvSpPr>
            <a:spLocks noGrp="1"/>
          </p:cNvSpPr>
          <p:nvPr>
            <p:ph type="title"/>
          </p:nvPr>
        </p:nvSpPr>
        <p:spPr/>
        <p:txBody>
          <a:bodyPr/>
          <a:lstStyle/>
          <a:p>
            <a:r>
              <a:rPr lang="en-US" altLang="zh-CN" dirty="0"/>
              <a:t>Preliminary: </a:t>
            </a:r>
            <a:r>
              <a:rPr lang="en-US" altLang="zh-CN" dirty="0" err="1"/>
              <a:t>FedFSL</a:t>
            </a:r>
            <a:r>
              <a:rPr lang="en-US" altLang="zh-CN" dirty="0"/>
              <a:t> performance and cost</a:t>
            </a:r>
            <a:endParaRPr lang="zh-CN" altLang="en-US" dirty="0"/>
          </a:p>
        </p:txBody>
      </p:sp>
      <p:sp>
        <p:nvSpPr>
          <p:cNvPr id="5" name="内容占位符 2">
            <a:extLst>
              <a:ext uri="{FF2B5EF4-FFF2-40B4-BE49-F238E27FC236}">
                <a16:creationId xmlns:a16="http://schemas.microsoft.com/office/drawing/2014/main" id="{91C3D38E-2910-6D47-8E3A-36D33A85A562}"/>
              </a:ext>
            </a:extLst>
          </p:cNvPr>
          <p:cNvSpPr txBox="1">
            <a:spLocks/>
          </p:cNvSpPr>
          <p:nvPr/>
        </p:nvSpPr>
        <p:spPr>
          <a:xfrm>
            <a:off x="6750863" y="4857246"/>
            <a:ext cx="5618444" cy="12956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u="sng" dirty="0"/>
              <a:t>Excessive</a:t>
            </a:r>
            <a:r>
              <a:rPr kumimoji="1" lang="en-US" altLang="zh-CN" sz="2400" dirty="0"/>
              <a:t> on-device </a:t>
            </a:r>
            <a:r>
              <a:rPr kumimoji="1" lang="en-US" altLang="zh-CN" sz="2400" b="1" dirty="0"/>
              <a:t>inference</a:t>
            </a:r>
            <a:r>
              <a:rPr kumimoji="1" lang="en-US" altLang="zh-CN" sz="2400" dirty="0"/>
              <a:t>.</a:t>
            </a:r>
          </a:p>
          <a:p>
            <a:r>
              <a:rPr kumimoji="1" lang="en-US" altLang="zh-CN" sz="2400" dirty="0"/>
              <a:t>Prompt </a:t>
            </a:r>
            <a:r>
              <a:rPr kumimoji="1" lang="en-US" altLang="zh-CN" sz="2400" b="1" dirty="0"/>
              <a:t>learning</a:t>
            </a:r>
            <a:r>
              <a:rPr kumimoji="1" lang="en-US" altLang="zh-CN" sz="2400" dirty="0"/>
              <a:t> needs </a:t>
            </a:r>
            <a:r>
              <a:rPr kumimoji="1" lang="en-US" altLang="zh-CN" sz="2400" u="sng" dirty="0"/>
              <a:t>large</a:t>
            </a:r>
            <a:r>
              <a:rPr kumimoji="1" lang="en-US" altLang="zh-CN" sz="2400" dirty="0"/>
              <a:t> NLP model.</a:t>
            </a:r>
          </a:p>
          <a:p>
            <a:r>
              <a:rPr kumimoji="1" lang="en-US" altLang="zh-CN" sz="2400" u="sng" dirty="0"/>
              <a:t>Sophisticated</a:t>
            </a:r>
            <a:r>
              <a:rPr kumimoji="1" lang="en-US" altLang="zh-CN" sz="2400" dirty="0"/>
              <a:t> </a:t>
            </a:r>
            <a:r>
              <a:rPr kumimoji="1" lang="en-US" altLang="zh-CN" sz="2400" b="1" dirty="0"/>
              <a:t>orchestration</a:t>
            </a:r>
            <a:r>
              <a:rPr kumimoji="1" lang="en-US" altLang="zh-CN" sz="2400" dirty="0"/>
              <a:t> workflow.</a:t>
            </a:r>
          </a:p>
          <a:p>
            <a:endParaRPr kumimoji="1" lang="en-US" altLang="zh-CN" sz="2400" dirty="0"/>
          </a:p>
        </p:txBody>
      </p:sp>
      <p:pic>
        <p:nvPicPr>
          <p:cNvPr id="86" name="图片 85">
            <a:extLst>
              <a:ext uri="{FF2B5EF4-FFF2-40B4-BE49-F238E27FC236}">
                <a16:creationId xmlns:a16="http://schemas.microsoft.com/office/drawing/2014/main" id="{F8E46D1D-A867-1148-A128-D9C763D2B020}"/>
              </a:ext>
            </a:extLst>
          </p:cNvPr>
          <p:cNvPicPr>
            <a:picLocks noChangeAspect="1"/>
          </p:cNvPicPr>
          <p:nvPr/>
        </p:nvPicPr>
        <p:blipFill rotWithShape="1">
          <a:blip r:embed="rId4"/>
          <a:srcRect l="51860" t="28793" r="17630" b="64957"/>
          <a:stretch/>
        </p:blipFill>
        <p:spPr>
          <a:xfrm>
            <a:off x="349165" y="4711267"/>
            <a:ext cx="6019769" cy="1595730"/>
          </a:xfrm>
          <a:prstGeom prst="rect">
            <a:avLst/>
          </a:prstGeom>
        </p:spPr>
      </p:pic>
      <p:pic>
        <p:nvPicPr>
          <p:cNvPr id="87" name="图片 86">
            <a:extLst>
              <a:ext uri="{FF2B5EF4-FFF2-40B4-BE49-F238E27FC236}">
                <a16:creationId xmlns:a16="http://schemas.microsoft.com/office/drawing/2014/main" id="{C6A87013-E14A-8240-A9C0-D916EADC76B6}"/>
              </a:ext>
            </a:extLst>
          </p:cNvPr>
          <p:cNvPicPr>
            <a:picLocks noChangeAspect="1"/>
          </p:cNvPicPr>
          <p:nvPr/>
        </p:nvPicPr>
        <p:blipFill rotWithShape="1">
          <a:blip r:embed="rId5"/>
          <a:srcRect l="51045" t="10169" r="8714" b="80156"/>
          <a:stretch/>
        </p:blipFill>
        <p:spPr>
          <a:xfrm>
            <a:off x="247002" y="1310831"/>
            <a:ext cx="8404468" cy="2614851"/>
          </a:xfrm>
          <a:prstGeom prst="rect">
            <a:avLst/>
          </a:prstGeom>
        </p:spPr>
      </p:pic>
      <p:pic>
        <p:nvPicPr>
          <p:cNvPr id="91" name="图片 90">
            <a:extLst>
              <a:ext uri="{FF2B5EF4-FFF2-40B4-BE49-F238E27FC236}">
                <a16:creationId xmlns:a16="http://schemas.microsoft.com/office/drawing/2014/main" id="{80597945-6767-9347-AE42-C987E6E89692}"/>
              </a:ext>
            </a:extLst>
          </p:cNvPr>
          <p:cNvPicPr>
            <a:picLocks noChangeAspect="1"/>
          </p:cNvPicPr>
          <p:nvPr/>
        </p:nvPicPr>
        <p:blipFill rotWithShape="1">
          <a:blip r:embed="rId6"/>
          <a:srcRect l="82283" t="29713" r="8758" b="69506"/>
          <a:stretch/>
        </p:blipFill>
        <p:spPr>
          <a:xfrm>
            <a:off x="151279" y="4511777"/>
            <a:ext cx="1767574" cy="199490"/>
          </a:xfrm>
          <a:prstGeom prst="rect">
            <a:avLst/>
          </a:prstGeom>
        </p:spPr>
      </p:pic>
      <p:pic>
        <p:nvPicPr>
          <p:cNvPr id="92" name="图片 91">
            <a:extLst>
              <a:ext uri="{FF2B5EF4-FFF2-40B4-BE49-F238E27FC236}">
                <a16:creationId xmlns:a16="http://schemas.microsoft.com/office/drawing/2014/main" id="{5146626B-DC96-2A43-8374-8E3E4305E121}"/>
              </a:ext>
            </a:extLst>
          </p:cNvPr>
          <p:cNvPicPr>
            <a:picLocks noChangeAspect="1"/>
          </p:cNvPicPr>
          <p:nvPr/>
        </p:nvPicPr>
        <p:blipFill rotWithShape="1">
          <a:blip r:embed="rId7"/>
          <a:srcRect l="82283" t="30624" r="8026" b="68690"/>
          <a:stretch/>
        </p:blipFill>
        <p:spPr>
          <a:xfrm>
            <a:off x="1918853" y="4508645"/>
            <a:ext cx="1911953" cy="175183"/>
          </a:xfrm>
          <a:prstGeom prst="rect">
            <a:avLst/>
          </a:prstGeom>
        </p:spPr>
      </p:pic>
      <p:pic>
        <p:nvPicPr>
          <p:cNvPr id="93" name="图片 92">
            <a:extLst>
              <a:ext uri="{FF2B5EF4-FFF2-40B4-BE49-F238E27FC236}">
                <a16:creationId xmlns:a16="http://schemas.microsoft.com/office/drawing/2014/main" id="{5E42E443-BC60-7641-BC30-0CC27FB58486}"/>
              </a:ext>
            </a:extLst>
          </p:cNvPr>
          <p:cNvPicPr>
            <a:picLocks noChangeAspect="1"/>
          </p:cNvPicPr>
          <p:nvPr/>
        </p:nvPicPr>
        <p:blipFill rotWithShape="1">
          <a:blip r:embed="rId8"/>
          <a:srcRect l="82283" t="31382" r="6783" b="67675"/>
          <a:stretch/>
        </p:blipFill>
        <p:spPr>
          <a:xfrm>
            <a:off x="3893338" y="4470645"/>
            <a:ext cx="2157309" cy="240633"/>
          </a:xfrm>
          <a:prstGeom prst="rect">
            <a:avLst/>
          </a:prstGeom>
        </p:spPr>
      </p:pic>
      <p:pic>
        <p:nvPicPr>
          <p:cNvPr id="94" name="图片 93">
            <a:extLst>
              <a:ext uri="{FF2B5EF4-FFF2-40B4-BE49-F238E27FC236}">
                <a16:creationId xmlns:a16="http://schemas.microsoft.com/office/drawing/2014/main" id="{053F7122-42D8-C54E-9A00-6DB995B4EB2F}"/>
              </a:ext>
            </a:extLst>
          </p:cNvPr>
          <p:cNvPicPr>
            <a:picLocks noChangeAspect="1"/>
          </p:cNvPicPr>
          <p:nvPr/>
        </p:nvPicPr>
        <p:blipFill rotWithShape="1">
          <a:blip r:embed="rId9"/>
          <a:srcRect l="82280" t="32424" r="8959" b="66760"/>
          <a:stretch/>
        </p:blipFill>
        <p:spPr>
          <a:xfrm>
            <a:off x="5549882" y="4507832"/>
            <a:ext cx="1728557" cy="208297"/>
          </a:xfrm>
          <a:prstGeom prst="rect">
            <a:avLst/>
          </a:prstGeom>
        </p:spPr>
      </p:pic>
      <p:sp>
        <p:nvSpPr>
          <p:cNvPr id="95" name="矩形 94">
            <a:extLst>
              <a:ext uri="{FF2B5EF4-FFF2-40B4-BE49-F238E27FC236}">
                <a16:creationId xmlns:a16="http://schemas.microsoft.com/office/drawing/2014/main" id="{F8A58EA6-0BAC-3F48-BEDF-31976A65E6D5}"/>
              </a:ext>
            </a:extLst>
          </p:cNvPr>
          <p:cNvSpPr/>
          <p:nvPr/>
        </p:nvSpPr>
        <p:spPr>
          <a:xfrm>
            <a:off x="80211" y="1232089"/>
            <a:ext cx="12029022" cy="2788797"/>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6" name="文本框 95">
            <a:extLst>
              <a:ext uri="{FF2B5EF4-FFF2-40B4-BE49-F238E27FC236}">
                <a16:creationId xmlns:a16="http://schemas.microsoft.com/office/drawing/2014/main" id="{930AABF0-56F3-6441-80D1-57EA4DFFC18E}"/>
              </a:ext>
            </a:extLst>
          </p:cNvPr>
          <p:cNvSpPr txBox="1"/>
          <p:nvPr/>
        </p:nvSpPr>
        <p:spPr>
          <a:xfrm>
            <a:off x="8880849" y="1250295"/>
            <a:ext cx="3228384" cy="523220"/>
          </a:xfrm>
          <a:prstGeom prst="rect">
            <a:avLst/>
          </a:prstGeom>
          <a:solidFill>
            <a:srgbClr val="C00000"/>
          </a:solidFill>
        </p:spPr>
        <p:txBody>
          <a:bodyPr wrap="none" rtlCol="0">
            <a:spAutoFit/>
          </a:bodyPr>
          <a:lstStyle/>
          <a:p>
            <a:r>
              <a:rPr kumimoji="1" lang="en-US" altLang="zh-CN" sz="2800" dirty="0">
                <a:solidFill>
                  <a:schemeClr val="bg1"/>
                </a:solidFill>
              </a:rPr>
              <a:t>Satisfactory accuracy</a:t>
            </a:r>
            <a:endParaRPr kumimoji="1" lang="zh-CN" altLang="en-US" sz="2800" dirty="0">
              <a:solidFill>
                <a:schemeClr val="bg1"/>
              </a:solidFill>
            </a:endParaRPr>
          </a:p>
        </p:txBody>
      </p:sp>
      <p:sp>
        <p:nvSpPr>
          <p:cNvPr id="97" name="文本框 96">
            <a:extLst>
              <a:ext uri="{FF2B5EF4-FFF2-40B4-BE49-F238E27FC236}">
                <a16:creationId xmlns:a16="http://schemas.microsoft.com/office/drawing/2014/main" id="{FEC22652-F509-3E42-AF2B-4B35F9E9841B}"/>
              </a:ext>
            </a:extLst>
          </p:cNvPr>
          <p:cNvSpPr txBox="1"/>
          <p:nvPr/>
        </p:nvSpPr>
        <p:spPr>
          <a:xfrm>
            <a:off x="8880849" y="4193668"/>
            <a:ext cx="3228384" cy="523220"/>
          </a:xfrm>
          <a:prstGeom prst="rect">
            <a:avLst/>
          </a:prstGeom>
          <a:solidFill>
            <a:schemeClr val="accent6">
              <a:lumMod val="50000"/>
            </a:schemeClr>
          </a:solidFill>
        </p:spPr>
        <p:txBody>
          <a:bodyPr wrap="square" rtlCol="0">
            <a:spAutoFit/>
          </a:bodyPr>
          <a:lstStyle/>
          <a:p>
            <a:pPr algn="ctr"/>
            <a:r>
              <a:rPr kumimoji="1" lang="en-US" altLang="zh-CN" sz="2800" dirty="0">
                <a:solidFill>
                  <a:schemeClr val="bg1"/>
                </a:solidFill>
              </a:rPr>
              <a:t>Huge system cost</a:t>
            </a:r>
            <a:endParaRPr kumimoji="1" lang="zh-CN" altLang="en-US" sz="2800" dirty="0">
              <a:solidFill>
                <a:schemeClr val="bg1"/>
              </a:solidFill>
            </a:endParaRPr>
          </a:p>
        </p:txBody>
      </p:sp>
      <p:sp>
        <p:nvSpPr>
          <p:cNvPr id="99" name="文本框 98">
            <a:extLst>
              <a:ext uri="{FF2B5EF4-FFF2-40B4-BE49-F238E27FC236}">
                <a16:creationId xmlns:a16="http://schemas.microsoft.com/office/drawing/2014/main" id="{DB74F6EC-CE77-D841-9165-43CE944A6F05}"/>
              </a:ext>
            </a:extLst>
          </p:cNvPr>
          <p:cNvSpPr txBox="1"/>
          <p:nvPr/>
        </p:nvSpPr>
        <p:spPr>
          <a:xfrm>
            <a:off x="8976825" y="2190123"/>
            <a:ext cx="3048078" cy="1200329"/>
          </a:xfrm>
          <a:prstGeom prst="rect">
            <a:avLst/>
          </a:prstGeom>
          <a:noFill/>
        </p:spPr>
        <p:txBody>
          <a:bodyPr wrap="square">
            <a:spAutoFit/>
          </a:bodyPr>
          <a:lstStyle/>
          <a:p>
            <a:r>
              <a:rPr lang="en-US" altLang="zh-CN" sz="2400" dirty="0"/>
              <a:t>Both pseudo labeling and prompt learning are indispensable.</a:t>
            </a:r>
            <a:endParaRPr lang="zh-CN" altLang="en-US" sz="2400" dirty="0"/>
          </a:p>
        </p:txBody>
      </p:sp>
      <p:sp>
        <p:nvSpPr>
          <p:cNvPr id="2" name="灯片编号占位符 1">
            <a:extLst>
              <a:ext uri="{FF2B5EF4-FFF2-40B4-BE49-F238E27FC236}">
                <a16:creationId xmlns:a16="http://schemas.microsoft.com/office/drawing/2014/main" id="{AEDC2270-6C90-6448-B304-B7319035B286}"/>
              </a:ext>
            </a:extLst>
          </p:cNvPr>
          <p:cNvSpPr>
            <a:spLocks noGrp="1"/>
          </p:cNvSpPr>
          <p:nvPr>
            <p:ph type="sldNum" sz="quarter" idx="4"/>
          </p:nvPr>
        </p:nvSpPr>
        <p:spPr/>
        <p:txBody>
          <a:bodyPr/>
          <a:lstStyle/>
          <a:p>
            <a:fld id="{9FE11B73-A815-BF4E-9B20-19D14749F6B9}" type="slidenum">
              <a:rPr kumimoji="1" lang="zh-CN" altLang="en-US" smtClean="0"/>
              <a:pPr/>
              <a:t>20</a:t>
            </a:fld>
            <a:r>
              <a:rPr kumimoji="1" lang="en-US" altLang="zh-CN"/>
              <a:t>/16</a:t>
            </a:r>
            <a:endParaRPr kumimoji="1" lang="zh-CN" altLang="en-US" dirty="0"/>
          </a:p>
        </p:txBody>
      </p:sp>
    </p:spTree>
    <p:custDataLst>
      <p:tags r:id="rId1"/>
    </p:custDataLst>
    <p:extLst>
      <p:ext uri="{BB962C8B-B14F-4D97-AF65-F5344CB8AC3E}">
        <p14:creationId xmlns:p14="http://schemas.microsoft.com/office/powerpoint/2010/main" val="226618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
                                            <p:txEl>
                                              <p:pRg st="0" end="0"/>
                                            </p:txEl>
                                          </p:spTgt>
                                        </p:tgtEl>
                                      </p:cBhvr>
                                    </p:animEffect>
                                    <p:animScale>
                                      <p:cBhvr>
                                        <p:cTn id="10" dur="250" autoRev="1" fill="hold"/>
                                        <p:tgtEl>
                                          <p:spTgt spid="5">
                                            <p:txEl>
                                              <p:pRg st="0" end="0"/>
                                            </p:txEl>
                                          </p:spTgt>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5">
                                            <p:txEl>
                                              <p:pRg st="1" end="1"/>
                                            </p:txEl>
                                          </p:spTgt>
                                        </p:tgtEl>
                                      </p:cBhvr>
                                    </p:animEffect>
                                    <p:animScale>
                                      <p:cBhvr>
                                        <p:cTn id="13" dur="250" autoRev="1" fill="hold"/>
                                        <p:tgtEl>
                                          <p:spTgt spid="5">
                                            <p:txEl>
                                              <p:pRg st="1" end="1"/>
                                            </p:txEl>
                                          </p:spTgt>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5">
                                            <p:txEl>
                                              <p:pRg st="2" end="2"/>
                                            </p:txEl>
                                          </p:spTgt>
                                        </p:tgtEl>
                                      </p:cBhvr>
                                    </p:animEffect>
                                    <p:animScale>
                                      <p:cBhvr>
                                        <p:cTn id="16" dur="250" autoRev="1" fill="hold"/>
                                        <p:tgtEl>
                                          <p:spTgt spid="5">
                                            <p:txEl>
                                              <p:pRg st="2" end="2"/>
                                            </p:txEl>
                                          </p:spTgt>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86"/>
                                        </p:tgtEl>
                                      </p:cBhvr>
                                    </p:animEffect>
                                    <p:animScale>
                                      <p:cBhvr>
                                        <p:cTn id="19" dur="250" autoRev="1" fill="hold"/>
                                        <p:tgtEl>
                                          <p:spTgt spid="86"/>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91"/>
                                        </p:tgtEl>
                                      </p:cBhvr>
                                    </p:animEffect>
                                    <p:animScale>
                                      <p:cBhvr>
                                        <p:cTn id="22" dur="250" autoRev="1" fill="hold"/>
                                        <p:tgtEl>
                                          <p:spTgt spid="91"/>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92"/>
                                        </p:tgtEl>
                                      </p:cBhvr>
                                    </p:animEffect>
                                    <p:animScale>
                                      <p:cBhvr>
                                        <p:cTn id="25" dur="250" autoRev="1" fill="hold"/>
                                        <p:tgtEl>
                                          <p:spTgt spid="92"/>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93"/>
                                        </p:tgtEl>
                                      </p:cBhvr>
                                    </p:animEffect>
                                    <p:animScale>
                                      <p:cBhvr>
                                        <p:cTn id="28" dur="250" autoRev="1" fill="hold"/>
                                        <p:tgtEl>
                                          <p:spTgt spid="93"/>
                                        </p:tgtEl>
                                      </p:cBhvr>
                                      <p:by x="105000" y="105000"/>
                                    </p:animScale>
                                  </p:childTnLst>
                                </p:cTn>
                              </p:par>
                              <p:par>
                                <p:cTn id="29" presetID="26" presetClass="emph" presetSubtype="0" fill="hold" nodeType="withEffect">
                                  <p:stCondLst>
                                    <p:cond delay="0"/>
                                  </p:stCondLst>
                                  <p:childTnLst>
                                    <p:animEffect transition="out" filter="fade">
                                      <p:cBhvr>
                                        <p:cTn id="30" dur="500" tmFilter="0, 0; .2, .5; .8, .5; 1, 0"/>
                                        <p:tgtEl>
                                          <p:spTgt spid="94"/>
                                        </p:tgtEl>
                                      </p:cBhvr>
                                    </p:animEffect>
                                    <p:animScale>
                                      <p:cBhvr>
                                        <p:cTn id="31" dur="250" autoRev="1" fill="hold"/>
                                        <p:tgtEl>
                                          <p:spTgt spid="94"/>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97"/>
                                        </p:tgtEl>
                                      </p:cBhvr>
                                    </p:animEffect>
                                    <p:animScale>
                                      <p:cBhvr>
                                        <p:cTn id="34" dur="250" autoRev="1" fill="hold"/>
                                        <p:tgtEl>
                                          <p:spTgt spid="97"/>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5">
                                            <p:txEl>
                                              <p:pRg st="0" end="0"/>
                                            </p:txEl>
                                          </p:spTgt>
                                        </p:tgtEl>
                                      </p:cBhvr>
                                    </p:animEffect>
                                    <p:animScale>
                                      <p:cBhvr>
                                        <p:cTn id="39" dur="250" autoRev="1" fill="hold"/>
                                        <p:tgtEl>
                                          <p:spTgt spid="5">
                                            <p:txEl>
                                              <p:pRg st="0" end="0"/>
                                            </p:txEl>
                                          </p:spTgt>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5">
                                            <p:txEl>
                                              <p:pRg st="1" end="1"/>
                                            </p:txEl>
                                          </p:spTgt>
                                        </p:tgtEl>
                                      </p:cBhvr>
                                    </p:animEffect>
                                    <p:animScale>
                                      <p:cBhvr>
                                        <p:cTn id="44" dur="250" autoRev="1" fill="hold"/>
                                        <p:tgtEl>
                                          <p:spTgt spid="5">
                                            <p:txEl>
                                              <p:pRg st="1" end="1"/>
                                            </p:txEl>
                                          </p:spTgt>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nodeType="clickEffect">
                                  <p:stCondLst>
                                    <p:cond delay="0"/>
                                  </p:stCondLst>
                                  <p:childTnLst>
                                    <p:animEffect transition="out" filter="fade">
                                      <p:cBhvr>
                                        <p:cTn id="48" dur="500" tmFilter="0, 0; .2, .5; .8, .5; 1, 0"/>
                                        <p:tgtEl>
                                          <p:spTgt spid="5">
                                            <p:txEl>
                                              <p:pRg st="2" end="2"/>
                                            </p:txEl>
                                          </p:spTgt>
                                        </p:tgtEl>
                                      </p:cBhvr>
                                    </p:animEffect>
                                    <p:animScale>
                                      <p:cBhvr>
                                        <p:cTn id="49" dur="250" autoRev="1" fill="hold"/>
                                        <p:tgtEl>
                                          <p:spTgt spid="5">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allAtOnce"/>
      <p:bldP spid="9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71E73-7F57-BF41-8563-3F2770354400}"/>
              </a:ext>
            </a:extLst>
          </p:cNvPr>
          <p:cNvSpPr>
            <a:spLocks noGrp="1"/>
          </p:cNvSpPr>
          <p:nvPr>
            <p:ph type="title"/>
          </p:nvPr>
        </p:nvSpPr>
        <p:spPr/>
        <p:txBody>
          <a:bodyPr/>
          <a:lstStyle/>
          <a:p>
            <a:r>
              <a:rPr kumimoji="1" lang="en-US" altLang="zh-CN" dirty="0"/>
              <a:t>Paths towards practical federated learning</a:t>
            </a:r>
            <a:endParaRPr kumimoji="1" lang="zh-CN" altLang="en-US" dirty="0"/>
          </a:p>
        </p:txBody>
      </p:sp>
      <p:cxnSp>
        <p:nvCxnSpPr>
          <p:cNvPr id="7" name="直线箭头连接符 6">
            <a:extLst>
              <a:ext uri="{FF2B5EF4-FFF2-40B4-BE49-F238E27FC236}">
                <a16:creationId xmlns:a16="http://schemas.microsoft.com/office/drawing/2014/main" id="{2BF50DC5-DD6D-004F-A533-9DAB3E5F422E}"/>
              </a:ext>
            </a:extLst>
          </p:cNvPr>
          <p:cNvCxnSpPr/>
          <p:nvPr/>
        </p:nvCxnSpPr>
        <p:spPr>
          <a:xfrm>
            <a:off x="838200" y="5951095"/>
            <a:ext cx="109590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9EF3E82-CF32-214F-848C-487F47D91551}"/>
              </a:ext>
            </a:extLst>
          </p:cNvPr>
          <p:cNvSpPr txBox="1"/>
          <p:nvPr/>
        </p:nvSpPr>
        <p:spPr>
          <a:xfrm>
            <a:off x="1331896" y="6000684"/>
            <a:ext cx="1539204" cy="584775"/>
          </a:xfrm>
          <a:prstGeom prst="rect">
            <a:avLst/>
          </a:prstGeom>
          <a:noFill/>
        </p:spPr>
        <p:txBody>
          <a:bodyPr wrap="none" rtlCol="0">
            <a:spAutoFit/>
          </a:bodyPr>
          <a:lstStyle/>
          <a:p>
            <a:r>
              <a:rPr kumimoji="1" lang="en-US" altLang="zh-CN" sz="3200" dirty="0"/>
              <a:t>2021.12</a:t>
            </a:r>
            <a:endParaRPr kumimoji="1" lang="zh-CN" altLang="en-US" sz="3200" dirty="0"/>
          </a:p>
        </p:txBody>
      </p:sp>
      <p:sp>
        <p:nvSpPr>
          <p:cNvPr id="13" name="文本框 12">
            <a:extLst>
              <a:ext uri="{FF2B5EF4-FFF2-40B4-BE49-F238E27FC236}">
                <a16:creationId xmlns:a16="http://schemas.microsoft.com/office/drawing/2014/main" id="{5E99ECD3-994B-6F41-8ECB-CAB7E50E521F}"/>
              </a:ext>
            </a:extLst>
          </p:cNvPr>
          <p:cNvSpPr txBox="1"/>
          <p:nvPr/>
        </p:nvSpPr>
        <p:spPr>
          <a:xfrm>
            <a:off x="5666547" y="6000841"/>
            <a:ext cx="1539204" cy="584775"/>
          </a:xfrm>
          <a:prstGeom prst="rect">
            <a:avLst/>
          </a:prstGeom>
          <a:noFill/>
        </p:spPr>
        <p:txBody>
          <a:bodyPr wrap="none" rtlCol="0">
            <a:spAutoFit/>
          </a:bodyPr>
          <a:lstStyle/>
          <a:p>
            <a:r>
              <a:rPr kumimoji="1" lang="en-US" altLang="zh-CN" sz="3200" dirty="0"/>
              <a:t>2022.08</a:t>
            </a:r>
            <a:endParaRPr kumimoji="1" lang="zh-CN" altLang="en-US" sz="3200" dirty="0"/>
          </a:p>
        </p:txBody>
      </p:sp>
      <p:sp>
        <p:nvSpPr>
          <p:cNvPr id="14" name="文本框 13">
            <a:extLst>
              <a:ext uri="{FF2B5EF4-FFF2-40B4-BE49-F238E27FC236}">
                <a16:creationId xmlns:a16="http://schemas.microsoft.com/office/drawing/2014/main" id="{16868798-5C96-F748-A49E-E6A628F048B0}"/>
              </a:ext>
            </a:extLst>
          </p:cNvPr>
          <p:cNvSpPr txBox="1"/>
          <p:nvPr/>
        </p:nvSpPr>
        <p:spPr>
          <a:xfrm>
            <a:off x="9791023" y="5975487"/>
            <a:ext cx="1539204" cy="584775"/>
          </a:xfrm>
          <a:prstGeom prst="rect">
            <a:avLst/>
          </a:prstGeom>
          <a:noFill/>
        </p:spPr>
        <p:txBody>
          <a:bodyPr wrap="none" rtlCol="0">
            <a:spAutoFit/>
          </a:bodyPr>
          <a:lstStyle/>
          <a:p>
            <a:r>
              <a:rPr kumimoji="1" lang="en-US" altLang="zh-CN" sz="3200" dirty="0"/>
              <a:t>2023.03</a:t>
            </a:r>
            <a:endParaRPr kumimoji="1" lang="zh-CN" altLang="en-US" sz="3200" dirty="0"/>
          </a:p>
        </p:txBody>
      </p:sp>
      <p:sp>
        <p:nvSpPr>
          <p:cNvPr id="10" name="文本框 9">
            <a:extLst>
              <a:ext uri="{FF2B5EF4-FFF2-40B4-BE49-F238E27FC236}">
                <a16:creationId xmlns:a16="http://schemas.microsoft.com/office/drawing/2014/main" id="{EC3A55E3-0E97-2B48-8BC0-875A3D77E13D}"/>
              </a:ext>
            </a:extLst>
          </p:cNvPr>
          <p:cNvSpPr txBox="1"/>
          <p:nvPr/>
        </p:nvSpPr>
        <p:spPr>
          <a:xfrm>
            <a:off x="2634049" y="5351331"/>
            <a:ext cx="3266856" cy="584775"/>
          </a:xfrm>
          <a:prstGeom prst="rect">
            <a:avLst/>
          </a:prstGeom>
          <a:noFill/>
        </p:spPr>
        <p:txBody>
          <a:bodyPr wrap="none" rtlCol="0">
            <a:spAutoFit/>
          </a:bodyPr>
          <a:lstStyle/>
          <a:p>
            <a:r>
              <a:rPr kumimoji="1" lang="en-US" altLang="zh-CN" sz="3200" b="1" dirty="0" err="1">
                <a:solidFill>
                  <a:schemeClr val="accent6"/>
                </a:solidFill>
              </a:rPr>
              <a:t>AdaFL</a:t>
            </a:r>
            <a:r>
              <a:rPr kumimoji="1" lang="en-US" altLang="zh-CN" sz="3200" b="1" dirty="0">
                <a:solidFill>
                  <a:schemeClr val="accent6"/>
                </a:solidFill>
              </a:rPr>
              <a:t>: Efficient FL</a:t>
            </a:r>
            <a:endParaRPr kumimoji="1" lang="zh-CN" altLang="en-US" sz="3200" b="1" dirty="0">
              <a:solidFill>
                <a:schemeClr val="accent6"/>
              </a:solidFill>
            </a:endParaRPr>
          </a:p>
        </p:txBody>
      </p:sp>
      <p:sp>
        <p:nvSpPr>
          <p:cNvPr id="16" name="文本框 15">
            <a:extLst>
              <a:ext uri="{FF2B5EF4-FFF2-40B4-BE49-F238E27FC236}">
                <a16:creationId xmlns:a16="http://schemas.microsoft.com/office/drawing/2014/main" id="{C1A9BAB7-279B-8D42-B5C9-AFE6E7C987CE}"/>
              </a:ext>
            </a:extLst>
          </p:cNvPr>
          <p:cNvSpPr txBox="1"/>
          <p:nvPr/>
        </p:nvSpPr>
        <p:spPr>
          <a:xfrm>
            <a:off x="7145657" y="5351330"/>
            <a:ext cx="2990691" cy="584775"/>
          </a:xfrm>
          <a:prstGeom prst="rect">
            <a:avLst/>
          </a:prstGeom>
          <a:noFill/>
        </p:spPr>
        <p:txBody>
          <a:bodyPr wrap="none" rtlCol="0">
            <a:spAutoFit/>
          </a:bodyPr>
          <a:lstStyle/>
          <a:p>
            <a:r>
              <a:rPr kumimoji="1" lang="en-US" altLang="zh-CN" sz="3200" b="1" dirty="0" err="1">
                <a:solidFill>
                  <a:schemeClr val="accent2"/>
                </a:solidFill>
              </a:rPr>
              <a:t>FeS</a:t>
            </a:r>
            <a:r>
              <a:rPr kumimoji="1" lang="en-US" altLang="zh-CN" sz="3200" b="1" dirty="0">
                <a:solidFill>
                  <a:schemeClr val="accent2"/>
                </a:solidFill>
              </a:rPr>
              <a:t>: Few-shot FL</a:t>
            </a:r>
            <a:endParaRPr kumimoji="1" lang="zh-CN" altLang="en-US" sz="3200" b="1" dirty="0">
              <a:solidFill>
                <a:schemeClr val="accent2"/>
              </a:solidFill>
            </a:endParaRPr>
          </a:p>
        </p:txBody>
      </p:sp>
      <p:cxnSp>
        <p:nvCxnSpPr>
          <p:cNvPr id="17" name="直线连接符 16">
            <a:extLst>
              <a:ext uri="{FF2B5EF4-FFF2-40B4-BE49-F238E27FC236}">
                <a16:creationId xmlns:a16="http://schemas.microsoft.com/office/drawing/2014/main" id="{AC611FAA-9AD2-1D4F-B03C-6A75E07E8B4A}"/>
              </a:ext>
            </a:extLst>
          </p:cNvPr>
          <p:cNvCxnSpPr>
            <a:cxnSpLocks/>
            <a:endCxn id="8" idx="0"/>
          </p:cNvCxnSpPr>
          <p:nvPr/>
        </p:nvCxnSpPr>
        <p:spPr>
          <a:xfrm>
            <a:off x="2101498" y="5426439"/>
            <a:ext cx="0" cy="57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31D6C48F-1BC3-4D40-967D-088161C102A0}"/>
              </a:ext>
            </a:extLst>
          </p:cNvPr>
          <p:cNvCxnSpPr>
            <a:cxnSpLocks/>
          </p:cNvCxnSpPr>
          <p:nvPr/>
        </p:nvCxnSpPr>
        <p:spPr>
          <a:xfrm>
            <a:off x="6436149" y="5426439"/>
            <a:ext cx="0" cy="5747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65E82D30-13EA-8644-AEAE-8B409B579F04}"/>
              </a:ext>
            </a:extLst>
          </p:cNvPr>
          <p:cNvCxnSpPr>
            <a:cxnSpLocks/>
          </p:cNvCxnSpPr>
          <p:nvPr/>
        </p:nvCxnSpPr>
        <p:spPr>
          <a:xfrm>
            <a:off x="10560625" y="5426439"/>
            <a:ext cx="0" cy="594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0648D1A-5FBF-614F-A467-0EECB5AE956F}"/>
              </a:ext>
            </a:extLst>
          </p:cNvPr>
          <p:cNvSpPr txBox="1"/>
          <p:nvPr/>
        </p:nvSpPr>
        <p:spPr>
          <a:xfrm>
            <a:off x="519419" y="4393828"/>
            <a:ext cx="1410001" cy="461665"/>
          </a:xfrm>
          <a:prstGeom prst="rect">
            <a:avLst/>
          </a:prstGeom>
          <a:noFill/>
        </p:spPr>
        <p:txBody>
          <a:bodyPr wrap="none" rtlCol="0">
            <a:spAutoFit/>
          </a:bodyPr>
          <a:lstStyle/>
          <a:p>
            <a:r>
              <a:rPr kumimoji="1" lang="en-US" altLang="zh-CN" sz="2400" dirty="0"/>
              <a:t>Challenge</a:t>
            </a:r>
            <a:endParaRPr kumimoji="1" lang="zh-CN" altLang="en-US" sz="2400" dirty="0"/>
          </a:p>
        </p:txBody>
      </p:sp>
      <p:sp>
        <p:nvSpPr>
          <p:cNvPr id="26" name="文本框 25">
            <a:extLst>
              <a:ext uri="{FF2B5EF4-FFF2-40B4-BE49-F238E27FC236}">
                <a16:creationId xmlns:a16="http://schemas.microsoft.com/office/drawing/2014/main" id="{0D7893E6-9B64-5E44-B339-4D0156B48EF8}"/>
              </a:ext>
            </a:extLst>
          </p:cNvPr>
          <p:cNvSpPr txBox="1"/>
          <p:nvPr/>
        </p:nvSpPr>
        <p:spPr>
          <a:xfrm>
            <a:off x="546509" y="1726811"/>
            <a:ext cx="1217000" cy="461665"/>
          </a:xfrm>
          <a:prstGeom prst="rect">
            <a:avLst/>
          </a:prstGeom>
          <a:noFill/>
        </p:spPr>
        <p:txBody>
          <a:bodyPr wrap="none" rtlCol="0">
            <a:spAutoFit/>
          </a:bodyPr>
          <a:lstStyle/>
          <a:p>
            <a:r>
              <a:rPr kumimoji="1" lang="en-US" altLang="zh-CN" sz="2400" dirty="0"/>
              <a:t>Solution</a:t>
            </a:r>
            <a:endParaRPr kumimoji="1" lang="zh-CN" altLang="en-US" sz="2400" dirty="0"/>
          </a:p>
        </p:txBody>
      </p:sp>
      <p:sp>
        <p:nvSpPr>
          <p:cNvPr id="27" name="文本框 26">
            <a:extLst>
              <a:ext uri="{FF2B5EF4-FFF2-40B4-BE49-F238E27FC236}">
                <a16:creationId xmlns:a16="http://schemas.microsoft.com/office/drawing/2014/main" id="{05FAD689-1F40-8F44-A149-B3C3EACB96A7}"/>
              </a:ext>
            </a:extLst>
          </p:cNvPr>
          <p:cNvSpPr txBox="1"/>
          <p:nvPr/>
        </p:nvSpPr>
        <p:spPr>
          <a:xfrm>
            <a:off x="2936401" y="4391837"/>
            <a:ext cx="2916568" cy="461665"/>
          </a:xfrm>
          <a:prstGeom prst="rect">
            <a:avLst/>
          </a:prstGeom>
          <a:noFill/>
          <a:ln w="19050">
            <a:solidFill>
              <a:schemeClr val="tx1"/>
            </a:solidFill>
          </a:ln>
        </p:spPr>
        <p:txBody>
          <a:bodyPr wrap="none" rtlCol="0">
            <a:spAutoFit/>
          </a:bodyPr>
          <a:lstStyle/>
          <a:p>
            <a:r>
              <a:rPr kumimoji="1" lang="en-US" altLang="zh-CN" sz="2400" dirty="0"/>
              <a:t>Network transmission</a:t>
            </a:r>
            <a:endParaRPr kumimoji="1" lang="zh-CN" altLang="en-US" sz="2400" dirty="0"/>
          </a:p>
        </p:txBody>
      </p:sp>
      <p:sp>
        <p:nvSpPr>
          <p:cNvPr id="30" name="文本框 29">
            <a:extLst>
              <a:ext uri="{FF2B5EF4-FFF2-40B4-BE49-F238E27FC236}">
                <a16:creationId xmlns:a16="http://schemas.microsoft.com/office/drawing/2014/main" id="{EB8BBA0A-AB66-0A4D-9CEA-367E3FFABD18}"/>
              </a:ext>
            </a:extLst>
          </p:cNvPr>
          <p:cNvSpPr txBox="1"/>
          <p:nvPr/>
        </p:nvSpPr>
        <p:spPr>
          <a:xfrm>
            <a:off x="7145659" y="4391837"/>
            <a:ext cx="2916566" cy="461665"/>
          </a:xfrm>
          <a:prstGeom prst="rect">
            <a:avLst/>
          </a:prstGeom>
          <a:noFill/>
          <a:ln w="19050">
            <a:solidFill>
              <a:schemeClr val="tx1"/>
            </a:solidFill>
          </a:ln>
        </p:spPr>
        <p:txBody>
          <a:bodyPr wrap="square" rtlCol="0">
            <a:spAutoFit/>
          </a:bodyPr>
          <a:lstStyle/>
          <a:p>
            <a:pPr algn="ctr"/>
            <a:r>
              <a:rPr kumimoji="1" lang="en-US" altLang="zh-CN" sz="2400" dirty="0"/>
              <a:t>Data labels</a:t>
            </a:r>
            <a:endParaRPr kumimoji="1" lang="zh-CN" altLang="en-US" sz="2400" dirty="0"/>
          </a:p>
        </p:txBody>
      </p:sp>
      <p:sp>
        <p:nvSpPr>
          <p:cNvPr id="36" name="文本框 35">
            <a:extLst>
              <a:ext uri="{FF2B5EF4-FFF2-40B4-BE49-F238E27FC236}">
                <a16:creationId xmlns:a16="http://schemas.microsoft.com/office/drawing/2014/main" id="{AB13A7E1-76C0-0149-9014-49E3BC6A8090}"/>
              </a:ext>
            </a:extLst>
          </p:cNvPr>
          <p:cNvSpPr txBox="1"/>
          <p:nvPr/>
        </p:nvSpPr>
        <p:spPr>
          <a:xfrm>
            <a:off x="2936402" y="3308905"/>
            <a:ext cx="2916567" cy="461665"/>
          </a:xfrm>
          <a:prstGeom prst="rect">
            <a:avLst/>
          </a:prstGeom>
          <a:noFill/>
          <a:ln w="19050">
            <a:solidFill>
              <a:schemeClr val="accent6"/>
            </a:solidFill>
          </a:ln>
        </p:spPr>
        <p:txBody>
          <a:bodyPr wrap="square" rtlCol="0">
            <a:spAutoFit/>
          </a:bodyPr>
          <a:lstStyle/>
          <a:p>
            <a:pPr algn="ctr"/>
            <a:r>
              <a:rPr kumimoji="1" lang="en-US" altLang="zh-CN" sz="2400" dirty="0"/>
              <a:t>Adapters</a:t>
            </a:r>
            <a:endParaRPr kumimoji="1" lang="zh-CN" altLang="en-US" sz="2400" dirty="0"/>
          </a:p>
        </p:txBody>
      </p:sp>
      <p:sp>
        <p:nvSpPr>
          <p:cNvPr id="38" name="文本框 37">
            <a:extLst>
              <a:ext uri="{FF2B5EF4-FFF2-40B4-BE49-F238E27FC236}">
                <a16:creationId xmlns:a16="http://schemas.microsoft.com/office/drawing/2014/main" id="{A6682167-930E-694A-8DDE-7486EF7FE20C}"/>
              </a:ext>
            </a:extLst>
          </p:cNvPr>
          <p:cNvSpPr txBox="1"/>
          <p:nvPr/>
        </p:nvSpPr>
        <p:spPr>
          <a:xfrm>
            <a:off x="2871100" y="2091287"/>
            <a:ext cx="2916567" cy="461665"/>
          </a:xfrm>
          <a:prstGeom prst="rect">
            <a:avLst/>
          </a:prstGeom>
          <a:solidFill>
            <a:schemeClr val="accent6">
              <a:lumMod val="40000"/>
              <a:lumOff val="60000"/>
            </a:schemeClr>
          </a:solidFill>
        </p:spPr>
        <p:txBody>
          <a:bodyPr wrap="square" rtlCol="0">
            <a:spAutoFit/>
          </a:bodyPr>
          <a:lstStyle>
            <a:defPPr>
              <a:defRPr lang="en-CN"/>
            </a:defPPr>
            <a:lvl1pPr>
              <a:defRPr kumimoji="1" sz="2400"/>
            </a:lvl1pPr>
          </a:lstStyle>
          <a:p>
            <a:pPr algn="ctr"/>
            <a:r>
              <a:rPr lang="en-US" altLang="zh-CN" dirty="0"/>
              <a:t>Configurator</a:t>
            </a:r>
            <a:endParaRPr lang="zh-CN" altLang="en-US" dirty="0"/>
          </a:p>
        </p:txBody>
      </p:sp>
      <p:sp>
        <p:nvSpPr>
          <p:cNvPr id="39" name="文本框 38">
            <a:extLst>
              <a:ext uri="{FF2B5EF4-FFF2-40B4-BE49-F238E27FC236}">
                <a16:creationId xmlns:a16="http://schemas.microsoft.com/office/drawing/2014/main" id="{FC90767D-4D32-4042-92D1-2AB309C214F0}"/>
              </a:ext>
            </a:extLst>
          </p:cNvPr>
          <p:cNvSpPr txBox="1"/>
          <p:nvPr/>
        </p:nvSpPr>
        <p:spPr>
          <a:xfrm>
            <a:off x="2871100" y="1579877"/>
            <a:ext cx="2916567" cy="461665"/>
          </a:xfrm>
          <a:prstGeom prst="rect">
            <a:avLst/>
          </a:prstGeom>
          <a:solidFill>
            <a:schemeClr val="accent6">
              <a:lumMod val="40000"/>
              <a:lumOff val="60000"/>
            </a:schemeClr>
          </a:solidFill>
        </p:spPr>
        <p:txBody>
          <a:bodyPr wrap="square" rtlCol="0">
            <a:spAutoFit/>
          </a:bodyPr>
          <a:lstStyle>
            <a:defPPr>
              <a:defRPr lang="en-CN"/>
            </a:defPPr>
            <a:lvl1pPr>
              <a:defRPr kumimoji="1" sz="2400"/>
            </a:lvl1pPr>
          </a:lstStyle>
          <a:p>
            <a:pPr algn="ctr"/>
            <a:r>
              <a:rPr lang="en-US" altLang="zh-CN" dirty="0"/>
              <a:t>Activation cache</a:t>
            </a:r>
            <a:endParaRPr lang="zh-CN" altLang="en-US" dirty="0"/>
          </a:p>
        </p:txBody>
      </p:sp>
      <p:sp>
        <p:nvSpPr>
          <p:cNvPr id="40" name="文本框 39">
            <a:extLst>
              <a:ext uri="{FF2B5EF4-FFF2-40B4-BE49-F238E27FC236}">
                <a16:creationId xmlns:a16="http://schemas.microsoft.com/office/drawing/2014/main" id="{F178AE11-BCCA-A546-9178-55E179880C01}"/>
              </a:ext>
            </a:extLst>
          </p:cNvPr>
          <p:cNvSpPr txBox="1"/>
          <p:nvPr/>
        </p:nvSpPr>
        <p:spPr>
          <a:xfrm>
            <a:off x="7145658" y="3117691"/>
            <a:ext cx="2916567" cy="461665"/>
          </a:xfrm>
          <a:prstGeom prst="rect">
            <a:avLst/>
          </a:prstGeom>
          <a:noFill/>
          <a:ln w="19050">
            <a:solidFill>
              <a:schemeClr val="accent2"/>
            </a:solidFill>
          </a:ln>
        </p:spPr>
        <p:txBody>
          <a:bodyPr wrap="square" rtlCol="0">
            <a:spAutoFit/>
          </a:bodyPr>
          <a:lstStyle/>
          <a:p>
            <a:pPr algn="ctr"/>
            <a:r>
              <a:rPr kumimoji="1" lang="en-US" altLang="zh-CN" sz="2400" dirty="0"/>
              <a:t>Prompt learning</a:t>
            </a:r>
            <a:endParaRPr kumimoji="1" lang="zh-CN" altLang="en-US" sz="2400" dirty="0"/>
          </a:p>
        </p:txBody>
      </p:sp>
      <p:sp>
        <p:nvSpPr>
          <p:cNvPr id="41" name="文本框 40">
            <a:extLst>
              <a:ext uri="{FF2B5EF4-FFF2-40B4-BE49-F238E27FC236}">
                <a16:creationId xmlns:a16="http://schemas.microsoft.com/office/drawing/2014/main" id="{C56B08CF-5929-464D-A77D-936A26431F7E}"/>
              </a:ext>
            </a:extLst>
          </p:cNvPr>
          <p:cNvSpPr txBox="1"/>
          <p:nvPr/>
        </p:nvSpPr>
        <p:spPr>
          <a:xfrm>
            <a:off x="7145657" y="3641151"/>
            <a:ext cx="2916567" cy="461665"/>
          </a:xfrm>
          <a:prstGeom prst="rect">
            <a:avLst/>
          </a:prstGeom>
          <a:noFill/>
          <a:ln w="19050">
            <a:solidFill>
              <a:schemeClr val="accent2"/>
            </a:solidFill>
          </a:ln>
        </p:spPr>
        <p:txBody>
          <a:bodyPr wrap="square" rtlCol="0">
            <a:spAutoFit/>
          </a:bodyPr>
          <a:lstStyle/>
          <a:p>
            <a:pPr algn="ctr"/>
            <a:r>
              <a:rPr kumimoji="1" lang="en-US" altLang="zh-CN" sz="2400" dirty="0"/>
              <a:t>Pseudo learning</a:t>
            </a:r>
            <a:endParaRPr kumimoji="1" lang="zh-CN" altLang="en-US" sz="2400" dirty="0"/>
          </a:p>
        </p:txBody>
      </p:sp>
      <p:sp>
        <p:nvSpPr>
          <p:cNvPr id="42" name="文本框 41">
            <a:extLst>
              <a:ext uri="{FF2B5EF4-FFF2-40B4-BE49-F238E27FC236}">
                <a16:creationId xmlns:a16="http://schemas.microsoft.com/office/drawing/2014/main" id="{69ABA2EA-83F8-404E-A50E-5D20941F7BA3}"/>
              </a:ext>
            </a:extLst>
          </p:cNvPr>
          <p:cNvSpPr txBox="1"/>
          <p:nvPr/>
        </p:nvSpPr>
        <p:spPr>
          <a:xfrm>
            <a:off x="519419" y="3235409"/>
            <a:ext cx="1363387" cy="461665"/>
          </a:xfrm>
          <a:prstGeom prst="rect">
            <a:avLst/>
          </a:prstGeom>
          <a:noFill/>
        </p:spPr>
        <p:txBody>
          <a:bodyPr wrap="none" rtlCol="0">
            <a:spAutoFit/>
          </a:bodyPr>
          <a:lstStyle/>
          <a:p>
            <a:r>
              <a:rPr kumimoji="1" lang="en-US" altLang="zh-CN" sz="2400" dirty="0"/>
              <a:t>Key block</a:t>
            </a:r>
            <a:endParaRPr kumimoji="1" lang="zh-CN" altLang="en-US" sz="2400" dirty="0"/>
          </a:p>
        </p:txBody>
      </p:sp>
      <p:sp>
        <p:nvSpPr>
          <p:cNvPr id="43" name="文本框 42">
            <a:extLst>
              <a:ext uri="{FF2B5EF4-FFF2-40B4-BE49-F238E27FC236}">
                <a16:creationId xmlns:a16="http://schemas.microsoft.com/office/drawing/2014/main" id="{CCD65645-08F9-3B4F-AD0A-B5D78B9626B8}"/>
              </a:ext>
            </a:extLst>
          </p:cNvPr>
          <p:cNvSpPr txBox="1"/>
          <p:nvPr/>
        </p:nvSpPr>
        <p:spPr>
          <a:xfrm>
            <a:off x="7145656" y="2392018"/>
            <a:ext cx="2916567" cy="461665"/>
          </a:xfrm>
          <a:prstGeom prst="rect">
            <a:avLst/>
          </a:prstGeom>
          <a:solidFill>
            <a:schemeClr val="accent2">
              <a:lumMod val="20000"/>
              <a:lumOff val="80000"/>
            </a:schemeClr>
          </a:solidFill>
        </p:spPr>
        <p:txBody>
          <a:bodyPr wrap="square" rtlCol="0">
            <a:spAutoFit/>
          </a:bodyPr>
          <a:lstStyle>
            <a:defPPr>
              <a:defRPr lang="en-CN"/>
            </a:defPPr>
            <a:lvl1pPr>
              <a:defRPr kumimoji="1" sz="2400"/>
            </a:lvl1pPr>
          </a:lstStyle>
          <a:p>
            <a:pPr algn="ctr"/>
            <a:r>
              <a:rPr lang="en-US" altLang="zh-CN" dirty="0"/>
              <a:t>Representative filter</a:t>
            </a:r>
            <a:endParaRPr lang="zh-CN" altLang="en-US" dirty="0"/>
          </a:p>
        </p:txBody>
      </p:sp>
      <p:sp>
        <p:nvSpPr>
          <p:cNvPr id="44" name="文本框 43">
            <a:extLst>
              <a:ext uri="{FF2B5EF4-FFF2-40B4-BE49-F238E27FC236}">
                <a16:creationId xmlns:a16="http://schemas.microsoft.com/office/drawing/2014/main" id="{5C086887-3A41-7C43-92A6-523478447D93}"/>
              </a:ext>
            </a:extLst>
          </p:cNvPr>
          <p:cNvSpPr txBox="1"/>
          <p:nvPr/>
        </p:nvSpPr>
        <p:spPr>
          <a:xfrm>
            <a:off x="7145655" y="1870267"/>
            <a:ext cx="2916567" cy="461665"/>
          </a:xfrm>
          <a:prstGeom prst="rect">
            <a:avLst/>
          </a:prstGeom>
          <a:solidFill>
            <a:schemeClr val="accent2">
              <a:lumMod val="20000"/>
              <a:lumOff val="80000"/>
            </a:schemeClr>
          </a:solidFill>
        </p:spPr>
        <p:txBody>
          <a:bodyPr wrap="square" rtlCol="0">
            <a:spAutoFit/>
          </a:bodyPr>
          <a:lstStyle>
            <a:defPPr>
              <a:defRPr lang="en-CN"/>
            </a:defPPr>
            <a:lvl1pPr>
              <a:defRPr kumimoji="1" sz="2400"/>
            </a:lvl1pPr>
          </a:lstStyle>
          <a:p>
            <a:pPr algn="ctr"/>
            <a:r>
              <a:rPr lang="en-US" altLang="zh-CN" dirty="0"/>
              <a:t>Tuning co-planner</a:t>
            </a:r>
            <a:endParaRPr lang="zh-CN" altLang="en-US" dirty="0"/>
          </a:p>
        </p:txBody>
      </p:sp>
      <p:sp>
        <p:nvSpPr>
          <p:cNvPr id="45" name="文本框 44">
            <a:extLst>
              <a:ext uri="{FF2B5EF4-FFF2-40B4-BE49-F238E27FC236}">
                <a16:creationId xmlns:a16="http://schemas.microsoft.com/office/drawing/2014/main" id="{1069510F-1FF2-FE4B-B480-58F5A2AB8927}"/>
              </a:ext>
            </a:extLst>
          </p:cNvPr>
          <p:cNvSpPr txBox="1"/>
          <p:nvPr/>
        </p:nvSpPr>
        <p:spPr>
          <a:xfrm>
            <a:off x="7145655" y="1321416"/>
            <a:ext cx="2916567" cy="461665"/>
          </a:xfrm>
          <a:prstGeom prst="rect">
            <a:avLst/>
          </a:prstGeom>
          <a:solidFill>
            <a:schemeClr val="accent2">
              <a:lumMod val="20000"/>
              <a:lumOff val="80000"/>
            </a:schemeClr>
          </a:solidFill>
        </p:spPr>
        <p:txBody>
          <a:bodyPr wrap="square" rtlCol="0">
            <a:spAutoFit/>
          </a:bodyPr>
          <a:lstStyle>
            <a:defPPr>
              <a:defRPr lang="en-CN"/>
            </a:defPPr>
            <a:lvl1pPr>
              <a:defRPr kumimoji="1" sz="2400"/>
            </a:lvl1pPr>
          </a:lstStyle>
          <a:p>
            <a:pPr algn="ctr"/>
            <a:r>
              <a:rPr lang="en-US" altLang="zh-CN" dirty="0"/>
              <a:t>Curriculum pacing</a:t>
            </a:r>
            <a:endParaRPr lang="zh-CN" altLang="en-US" dirty="0"/>
          </a:p>
        </p:txBody>
      </p:sp>
    </p:spTree>
    <p:extLst>
      <p:ext uri="{BB962C8B-B14F-4D97-AF65-F5344CB8AC3E}">
        <p14:creationId xmlns:p14="http://schemas.microsoft.com/office/powerpoint/2010/main" val="4236998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C2740BE-ED03-EE42-9DF3-A5E133008E19}"/>
              </a:ext>
            </a:extLst>
          </p:cNvPr>
          <p:cNvGrpSpPr/>
          <p:nvPr/>
        </p:nvGrpSpPr>
        <p:grpSpPr>
          <a:xfrm>
            <a:off x="6105396" y="5040750"/>
            <a:ext cx="2610572" cy="1630478"/>
            <a:chOff x="6105396" y="5040750"/>
            <a:chExt cx="2610572" cy="1630478"/>
          </a:xfrm>
        </p:grpSpPr>
        <p:grpSp>
          <p:nvGrpSpPr>
            <p:cNvPr id="8" name="组合 7">
              <a:extLst>
                <a:ext uri="{FF2B5EF4-FFF2-40B4-BE49-F238E27FC236}">
                  <a16:creationId xmlns:a16="http://schemas.microsoft.com/office/drawing/2014/main" id="{B76B34AB-C067-B344-808A-CF04B0A4EF63}"/>
                </a:ext>
              </a:extLst>
            </p:cNvPr>
            <p:cNvGrpSpPr/>
            <p:nvPr/>
          </p:nvGrpSpPr>
          <p:grpSpPr>
            <a:xfrm>
              <a:off x="6279272" y="5040750"/>
              <a:ext cx="2436696" cy="1630478"/>
              <a:chOff x="6279272" y="5040750"/>
              <a:chExt cx="2436696" cy="1630478"/>
            </a:xfrm>
          </p:grpSpPr>
          <p:sp>
            <p:nvSpPr>
              <p:cNvPr id="208" name="矩形 207">
                <a:extLst>
                  <a:ext uri="{FF2B5EF4-FFF2-40B4-BE49-F238E27FC236}">
                    <a16:creationId xmlns:a16="http://schemas.microsoft.com/office/drawing/2014/main" id="{85739510-A138-2542-9C6A-619C282E592D}"/>
                  </a:ext>
                </a:extLst>
              </p:cNvPr>
              <p:cNvSpPr/>
              <p:nvPr/>
            </p:nvSpPr>
            <p:spPr>
              <a:xfrm>
                <a:off x="6279272" y="5040750"/>
                <a:ext cx="2261307" cy="1630478"/>
              </a:xfrm>
              <a:prstGeom prst="rect">
                <a:avLst/>
              </a:prstGeom>
              <a:solidFill>
                <a:schemeClr val="bg2">
                  <a:alpha val="52814"/>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22" name="图片 221">
                <a:extLst>
                  <a:ext uri="{FF2B5EF4-FFF2-40B4-BE49-F238E27FC236}">
                    <a16:creationId xmlns:a16="http://schemas.microsoft.com/office/drawing/2014/main" id="{842DCC07-CB4B-5A45-96E7-484F9DF9E25A}"/>
                  </a:ext>
                </a:extLst>
              </p:cNvPr>
              <p:cNvPicPr>
                <a:picLocks noChangeAspect="1"/>
              </p:cNvPicPr>
              <p:nvPr/>
            </p:nvPicPr>
            <p:blipFill>
              <a:blip r:embed="rId4"/>
              <a:stretch>
                <a:fillRect/>
              </a:stretch>
            </p:blipFill>
            <p:spPr>
              <a:xfrm>
                <a:off x="7546800" y="5128927"/>
                <a:ext cx="1169168" cy="1169168"/>
              </a:xfrm>
              <a:prstGeom prst="rect">
                <a:avLst/>
              </a:prstGeom>
            </p:spPr>
          </p:pic>
          <p:sp>
            <p:nvSpPr>
              <p:cNvPr id="209" name="文本框 208">
                <a:extLst>
                  <a:ext uri="{FF2B5EF4-FFF2-40B4-BE49-F238E27FC236}">
                    <a16:creationId xmlns:a16="http://schemas.microsoft.com/office/drawing/2014/main" id="{C537E887-C364-0449-B1ED-4E6795A7D935}"/>
                  </a:ext>
                </a:extLst>
              </p:cNvPr>
              <p:cNvSpPr txBox="1"/>
              <p:nvPr/>
            </p:nvSpPr>
            <p:spPr>
              <a:xfrm>
                <a:off x="6443924" y="6301896"/>
                <a:ext cx="2096655" cy="369332"/>
              </a:xfrm>
              <a:prstGeom prst="rect">
                <a:avLst/>
              </a:prstGeom>
              <a:noFill/>
            </p:spPr>
            <p:txBody>
              <a:bodyPr wrap="square">
                <a:spAutoFit/>
              </a:bodyPr>
              <a:lstStyle/>
              <a:p>
                <a:pPr algn="ctr"/>
                <a:r>
                  <a:rPr lang="en-US" altLang="zh-CN" dirty="0"/>
                  <a:t>Diverse NLP tasks.</a:t>
                </a:r>
                <a:endParaRPr lang="zh-CN" altLang="en-US" dirty="0"/>
              </a:p>
            </p:txBody>
          </p:sp>
          <p:pic>
            <p:nvPicPr>
              <p:cNvPr id="210" name="图片 209">
                <a:extLst>
                  <a:ext uri="{FF2B5EF4-FFF2-40B4-BE49-F238E27FC236}">
                    <a16:creationId xmlns:a16="http://schemas.microsoft.com/office/drawing/2014/main" id="{A78D92C4-8AD3-A641-A3D8-001BB1F7B402}"/>
                  </a:ext>
                </a:extLst>
              </p:cNvPr>
              <p:cNvPicPr>
                <a:picLocks noChangeAspect="1"/>
              </p:cNvPicPr>
              <p:nvPr/>
            </p:nvPicPr>
            <p:blipFill>
              <a:blip r:embed="rId4"/>
              <a:stretch>
                <a:fillRect/>
              </a:stretch>
            </p:blipFill>
            <p:spPr>
              <a:xfrm>
                <a:off x="6825341" y="5132727"/>
                <a:ext cx="1169168" cy="1169168"/>
              </a:xfrm>
              <a:prstGeom prst="rect">
                <a:avLst/>
              </a:prstGeom>
            </p:spPr>
          </p:pic>
          <p:pic>
            <p:nvPicPr>
              <p:cNvPr id="218" name="图片 217">
                <a:extLst>
                  <a:ext uri="{FF2B5EF4-FFF2-40B4-BE49-F238E27FC236}">
                    <a16:creationId xmlns:a16="http://schemas.microsoft.com/office/drawing/2014/main" id="{27D1B558-F1B3-734F-8F5C-EA6708F9245F}"/>
                  </a:ext>
                </a:extLst>
              </p:cNvPr>
              <p:cNvPicPr>
                <a:picLocks noChangeAspect="1"/>
              </p:cNvPicPr>
              <p:nvPr/>
            </p:nvPicPr>
            <p:blipFill>
              <a:blip r:embed="rId5"/>
              <a:stretch>
                <a:fillRect/>
              </a:stretch>
            </p:blipFill>
            <p:spPr>
              <a:xfrm>
                <a:off x="7858595" y="5465597"/>
                <a:ext cx="543885" cy="543885"/>
              </a:xfrm>
              <a:prstGeom prst="rect">
                <a:avLst/>
              </a:prstGeom>
            </p:spPr>
          </p:pic>
          <p:pic>
            <p:nvPicPr>
              <p:cNvPr id="220" name="图片 219">
                <a:extLst>
                  <a:ext uri="{FF2B5EF4-FFF2-40B4-BE49-F238E27FC236}">
                    <a16:creationId xmlns:a16="http://schemas.microsoft.com/office/drawing/2014/main" id="{6A7ED355-632A-0248-B8A2-FEB349B2D229}"/>
                  </a:ext>
                </a:extLst>
              </p:cNvPr>
              <p:cNvPicPr>
                <a:picLocks noChangeAspect="1"/>
              </p:cNvPicPr>
              <p:nvPr/>
            </p:nvPicPr>
            <p:blipFill>
              <a:blip r:embed="rId6"/>
              <a:stretch>
                <a:fillRect/>
              </a:stretch>
            </p:blipFill>
            <p:spPr>
              <a:xfrm>
                <a:off x="7133033" y="5479854"/>
                <a:ext cx="533358" cy="533358"/>
              </a:xfrm>
              <a:prstGeom prst="rect">
                <a:avLst/>
              </a:prstGeom>
            </p:spPr>
          </p:pic>
          <p:pic>
            <p:nvPicPr>
              <p:cNvPr id="247" name="图片 246">
                <a:extLst>
                  <a:ext uri="{FF2B5EF4-FFF2-40B4-BE49-F238E27FC236}">
                    <a16:creationId xmlns:a16="http://schemas.microsoft.com/office/drawing/2014/main" id="{0602EBAC-6FF9-FE40-B696-16F4F114D8F8}"/>
                  </a:ext>
                </a:extLst>
              </p:cNvPr>
              <p:cNvPicPr>
                <a:picLocks noChangeAspect="1"/>
              </p:cNvPicPr>
              <p:nvPr/>
            </p:nvPicPr>
            <p:blipFill>
              <a:blip r:embed="rId7"/>
              <a:stretch>
                <a:fillRect/>
              </a:stretch>
            </p:blipFill>
            <p:spPr>
              <a:xfrm>
                <a:off x="6403532" y="5489062"/>
                <a:ext cx="554112" cy="554112"/>
              </a:xfrm>
              <a:prstGeom prst="rect">
                <a:avLst/>
              </a:prstGeom>
            </p:spPr>
          </p:pic>
        </p:grpSp>
        <p:pic>
          <p:nvPicPr>
            <p:cNvPr id="224" name="图片 223">
              <a:extLst>
                <a:ext uri="{FF2B5EF4-FFF2-40B4-BE49-F238E27FC236}">
                  <a16:creationId xmlns:a16="http://schemas.microsoft.com/office/drawing/2014/main" id="{206DC5CA-3AD3-8743-B24E-3014F63C43BB}"/>
                </a:ext>
              </a:extLst>
            </p:cNvPr>
            <p:cNvPicPr>
              <a:picLocks noChangeAspect="1"/>
            </p:cNvPicPr>
            <p:nvPr/>
          </p:nvPicPr>
          <p:blipFill>
            <a:blip r:embed="rId4"/>
            <a:stretch>
              <a:fillRect/>
            </a:stretch>
          </p:blipFill>
          <p:spPr>
            <a:xfrm>
              <a:off x="6105396" y="5128927"/>
              <a:ext cx="1169168" cy="1169168"/>
            </a:xfrm>
            <a:prstGeom prst="rect">
              <a:avLst/>
            </a:prstGeom>
          </p:spPr>
        </p:pic>
      </p:grpSp>
      <p:sp>
        <p:nvSpPr>
          <p:cNvPr id="3" name="标题 2">
            <a:extLst>
              <a:ext uri="{FF2B5EF4-FFF2-40B4-BE49-F238E27FC236}">
                <a16:creationId xmlns:a16="http://schemas.microsoft.com/office/drawing/2014/main" id="{FD860571-0830-0F4F-9CC8-746774E6299B}"/>
              </a:ext>
            </a:extLst>
          </p:cNvPr>
          <p:cNvSpPr>
            <a:spLocks noGrp="1"/>
          </p:cNvSpPr>
          <p:nvPr>
            <p:ph type="title"/>
          </p:nvPr>
        </p:nvSpPr>
        <p:spPr>
          <a:xfrm>
            <a:off x="2674373" y="4593379"/>
            <a:ext cx="6843253" cy="482332"/>
          </a:xfrm>
        </p:spPr>
        <p:txBody>
          <a:bodyPr>
            <a:normAutofit fontScale="90000"/>
          </a:bodyPr>
          <a:lstStyle/>
          <a:p>
            <a:r>
              <a:rPr lang="en-US" altLang="zh-CN" sz="2400" dirty="0">
                <a:solidFill>
                  <a:srgbClr val="C00000"/>
                </a:solidFill>
                <a:latin typeface="+mn-lt"/>
              </a:rPr>
              <a:t>Well-curated labeled data is scarce on mobile devices </a:t>
            </a:r>
            <a:endParaRPr lang="zh-CN" altLang="en-US" sz="2400" dirty="0">
              <a:solidFill>
                <a:srgbClr val="C00000"/>
              </a:solidFill>
              <a:latin typeface="+mn-lt"/>
            </a:endParaRPr>
          </a:p>
        </p:txBody>
      </p:sp>
      <p:pic>
        <p:nvPicPr>
          <p:cNvPr id="6" name="图片 5">
            <a:extLst>
              <a:ext uri="{FF2B5EF4-FFF2-40B4-BE49-F238E27FC236}">
                <a16:creationId xmlns:a16="http://schemas.microsoft.com/office/drawing/2014/main" id="{F60863D2-D686-464A-9A3B-446A8C9C13A8}"/>
              </a:ext>
            </a:extLst>
          </p:cNvPr>
          <p:cNvPicPr>
            <a:picLocks noChangeAspect="1"/>
          </p:cNvPicPr>
          <p:nvPr/>
        </p:nvPicPr>
        <p:blipFill rotWithShape="1">
          <a:blip r:embed="rId8"/>
          <a:srcRect r="52722"/>
          <a:stretch/>
        </p:blipFill>
        <p:spPr>
          <a:xfrm>
            <a:off x="674254" y="1505691"/>
            <a:ext cx="5190936" cy="3037650"/>
          </a:xfrm>
          <a:prstGeom prst="rect">
            <a:avLst/>
          </a:prstGeom>
        </p:spPr>
      </p:pic>
      <p:sp>
        <p:nvSpPr>
          <p:cNvPr id="185" name="标题 2">
            <a:extLst>
              <a:ext uri="{FF2B5EF4-FFF2-40B4-BE49-F238E27FC236}">
                <a16:creationId xmlns:a16="http://schemas.microsoft.com/office/drawing/2014/main" id="{C474954A-2583-DB42-BAE7-8D5BB15A4527}"/>
              </a:ext>
            </a:extLst>
          </p:cNvPr>
          <p:cNvSpPr txBox="1">
            <a:spLocks/>
          </p:cNvSpPr>
          <p:nvPr/>
        </p:nvSpPr>
        <p:spPr>
          <a:xfrm>
            <a:off x="322629" y="387545"/>
            <a:ext cx="11546742" cy="7568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400" b="1" i="0" kern="1200">
                <a:solidFill>
                  <a:schemeClr val="tx1"/>
                </a:solidFill>
                <a:latin typeface="+mj-lt"/>
                <a:ea typeface="SimHei" panose="02010609060101010101" pitchFamily="49" charset="-122"/>
                <a:cs typeface="Arial Black" panose="020B0604020202020204" pitchFamily="34" charset="0"/>
              </a:defRPr>
            </a:lvl1pPr>
          </a:lstStyle>
          <a:p>
            <a:r>
              <a:rPr lang="en-US" altLang="zh-CN" dirty="0"/>
              <a:t>Background: Federated Few-shot Learning (</a:t>
            </a:r>
            <a:r>
              <a:rPr lang="en-US" altLang="zh-CN" dirty="0" err="1"/>
              <a:t>FedFSL</a:t>
            </a:r>
            <a:r>
              <a:rPr lang="en-US" altLang="zh-CN" dirty="0"/>
              <a:t>)</a:t>
            </a:r>
            <a:endParaRPr lang="zh-CN" altLang="en-US" dirty="0"/>
          </a:p>
        </p:txBody>
      </p:sp>
      <p:grpSp>
        <p:nvGrpSpPr>
          <p:cNvPr id="7" name="组合 6">
            <a:extLst>
              <a:ext uri="{FF2B5EF4-FFF2-40B4-BE49-F238E27FC236}">
                <a16:creationId xmlns:a16="http://schemas.microsoft.com/office/drawing/2014/main" id="{2F006D1B-BBAA-2E40-BC0B-592CFAA70527}"/>
              </a:ext>
            </a:extLst>
          </p:cNvPr>
          <p:cNvGrpSpPr/>
          <p:nvPr/>
        </p:nvGrpSpPr>
        <p:grpSpPr>
          <a:xfrm>
            <a:off x="3714621" y="5047945"/>
            <a:ext cx="2261307" cy="1630478"/>
            <a:chOff x="3714621" y="5047945"/>
            <a:chExt cx="2261307" cy="1630478"/>
          </a:xfrm>
        </p:grpSpPr>
        <p:sp>
          <p:nvSpPr>
            <p:cNvPr id="199" name="矩形 198">
              <a:extLst>
                <a:ext uri="{FF2B5EF4-FFF2-40B4-BE49-F238E27FC236}">
                  <a16:creationId xmlns:a16="http://schemas.microsoft.com/office/drawing/2014/main" id="{3F6AFF9D-C1B1-5A46-A446-29272C09FE61}"/>
                </a:ext>
              </a:extLst>
            </p:cNvPr>
            <p:cNvSpPr/>
            <p:nvPr/>
          </p:nvSpPr>
          <p:spPr>
            <a:xfrm>
              <a:off x="3714621" y="5047945"/>
              <a:ext cx="2261307" cy="1630478"/>
            </a:xfrm>
            <a:prstGeom prst="rect">
              <a:avLst/>
            </a:prstGeom>
            <a:solidFill>
              <a:schemeClr val="bg2">
                <a:alpha val="52814"/>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8" name="文本框 197">
              <a:extLst>
                <a:ext uri="{FF2B5EF4-FFF2-40B4-BE49-F238E27FC236}">
                  <a16:creationId xmlns:a16="http://schemas.microsoft.com/office/drawing/2014/main" id="{0DF65B74-73B1-0244-9049-B8ACB51D6E13}"/>
                </a:ext>
              </a:extLst>
            </p:cNvPr>
            <p:cNvSpPr txBox="1"/>
            <p:nvPr/>
          </p:nvSpPr>
          <p:spPr>
            <a:xfrm>
              <a:off x="3879273" y="6309091"/>
              <a:ext cx="2096655" cy="369332"/>
            </a:xfrm>
            <a:prstGeom prst="rect">
              <a:avLst/>
            </a:prstGeom>
            <a:noFill/>
          </p:spPr>
          <p:txBody>
            <a:bodyPr wrap="square">
              <a:spAutoFit/>
            </a:bodyPr>
            <a:lstStyle/>
            <a:p>
              <a:r>
                <a:rPr lang="en-US" altLang="zh-CN" dirty="0"/>
                <a:t>Users lack expertise.</a:t>
              </a:r>
              <a:endParaRPr lang="zh-CN" altLang="en-US" dirty="0"/>
            </a:p>
          </p:txBody>
        </p:sp>
        <p:pic>
          <p:nvPicPr>
            <p:cNvPr id="207" name="图片 206">
              <a:extLst>
                <a:ext uri="{FF2B5EF4-FFF2-40B4-BE49-F238E27FC236}">
                  <a16:creationId xmlns:a16="http://schemas.microsoft.com/office/drawing/2014/main" id="{BFA52B30-88A2-2B47-AA46-F5C7D200883A}"/>
                </a:ext>
              </a:extLst>
            </p:cNvPr>
            <p:cNvPicPr>
              <a:picLocks noChangeAspect="1"/>
            </p:cNvPicPr>
            <p:nvPr/>
          </p:nvPicPr>
          <p:blipFill>
            <a:blip r:embed="rId4"/>
            <a:stretch>
              <a:fillRect/>
            </a:stretch>
          </p:blipFill>
          <p:spPr>
            <a:xfrm>
              <a:off x="4260690" y="5139922"/>
              <a:ext cx="1169168" cy="1169168"/>
            </a:xfrm>
            <a:prstGeom prst="rect">
              <a:avLst/>
            </a:prstGeom>
          </p:spPr>
        </p:pic>
        <p:pic>
          <p:nvPicPr>
            <p:cNvPr id="19" name="图片 18">
              <a:extLst>
                <a:ext uri="{FF2B5EF4-FFF2-40B4-BE49-F238E27FC236}">
                  <a16:creationId xmlns:a16="http://schemas.microsoft.com/office/drawing/2014/main" id="{3B4376AD-BB6C-954A-B225-FA1CC3E510AC}"/>
                </a:ext>
              </a:extLst>
            </p:cNvPr>
            <p:cNvPicPr>
              <a:picLocks noChangeAspect="1"/>
            </p:cNvPicPr>
            <p:nvPr/>
          </p:nvPicPr>
          <p:blipFill>
            <a:blip r:embed="rId9"/>
            <a:stretch>
              <a:fillRect/>
            </a:stretch>
          </p:blipFill>
          <p:spPr>
            <a:xfrm>
              <a:off x="4532926" y="5440669"/>
              <a:ext cx="611728" cy="611728"/>
            </a:xfrm>
            <a:prstGeom prst="rect">
              <a:avLst/>
            </a:prstGeom>
          </p:spPr>
        </p:pic>
        <p:pic>
          <p:nvPicPr>
            <p:cNvPr id="38" name="图片 37">
              <a:extLst>
                <a:ext uri="{FF2B5EF4-FFF2-40B4-BE49-F238E27FC236}">
                  <a16:creationId xmlns:a16="http://schemas.microsoft.com/office/drawing/2014/main" id="{A359CC2B-BD40-0E47-BB5E-31463CE63219}"/>
                </a:ext>
              </a:extLst>
            </p:cNvPr>
            <p:cNvPicPr>
              <a:picLocks noChangeAspect="1"/>
            </p:cNvPicPr>
            <p:nvPr/>
          </p:nvPicPr>
          <p:blipFill>
            <a:blip r:embed="rId10"/>
            <a:stretch>
              <a:fillRect/>
            </a:stretch>
          </p:blipFill>
          <p:spPr>
            <a:xfrm>
              <a:off x="5253462" y="5408894"/>
              <a:ext cx="611728" cy="611728"/>
            </a:xfrm>
            <a:prstGeom prst="rect">
              <a:avLst/>
            </a:prstGeom>
          </p:spPr>
        </p:pic>
        <p:pic>
          <p:nvPicPr>
            <p:cNvPr id="40" name="图片 39">
              <a:extLst>
                <a:ext uri="{FF2B5EF4-FFF2-40B4-BE49-F238E27FC236}">
                  <a16:creationId xmlns:a16="http://schemas.microsoft.com/office/drawing/2014/main" id="{7DEE0577-7AB5-EB44-8A9E-E3F7721AB4CD}"/>
                </a:ext>
              </a:extLst>
            </p:cNvPr>
            <p:cNvPicPr>
              <a:picLocks noChangeAspect="1"/>
            </p:cNvPicPr>
            <p:nvPr/>
          </p:nvPicPr>
          <p:blipFill>
            <a:blip r:embed="rId11"/>
            <a:stretch>
              <a:fillRect/>
            </a:stretch>
          </p:blipFill>
          <p:spPr>
            <a:xfrm>
              <a:off x="3791289" y="5403349"/>
              <a:ext cx="620198" cy="620198"/>
            </a:xfrm>
            <a:prstGeom prst="rect">
              <a:avLst/>
            </a:prstGeom>
          </p:spPr>
        </p:pic>
        <p:cxnSp>
          <p:nvCxnSpPr>
            <p:cNvPr id="42" name="直线连接符 41">
              <a:extLst>
                <a:ext uri="{FF2B5EF4-FFF2-40B4-BE49-F238E27FC236}">
                  <a16:creationId xmlns:a16="http://schemas.microsoft.com/office/drawing/2014/main" id="{388EF989-10E8-6149-92CD-7C265346EE32}"/>
                </a:ext>
              </a:extLst>
            </p:cNvPr>
            <p:cNvCxnSpPr/>
            <p:nvPr/>
          </p:nvCxnSpPr>
          <p:spPr>
            <a:xfrm>
              <a:off x="4260690" y="5465597"/>
              <a:ext cx="354853" cy="142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0" name="直线连接符 249">
              <a:extLst>
                <a:ext uri="{FF2B5EF4-FFF2-40B4-BE49-F238E27FC236}">
                  <a16:creationId xmlns:a16="http://schemas.microsoft.com/office/drawing/2014/main" id="{B3197814-543E-994D-A9CD-FB1386E8023B}"/>
                </a:ext>
              </a:extLst>
            </p:cNvPr>
            <p:cNvCxnSpPr>
              <a:cxnSpLocks/>
            </p:cNvCxnSpPr>
            <p:nvPr/>
          </p:nvCxnSpPr>
          <p:spPr>
            <a:xfrm flipV="1">
              <a:off x="4357537" y="5624156"/>
              <a:ext cx="258006" cy="2631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3" name="直线连接符 252">
              <a:extLst>
                <a:ext uri="{FF2B5EF4-FFF2-40B4-BE49-F238E27FC236}">
                  <a16:creationId xmlns:a16="http://schemas.microsoft.com/office/drawing/2014/main" id="{8E119E07-A8BC-7D42-83D5-0BCA6CFAF7AD}"/>
                </a:ext>
              </a:extLst>
            </p:cNvPr>
            <p:cNvCxnSpPr>
              <a:cxnSpLocks/>
            </p:cNvCxnSpPr>
            <p:nvPr/>
          </p:nvCxnSpPr>
          <p:spPr>
            <a:xfrm flipV="1">
              <a:off x="5073670" y="5433541"/>
              <a:ext cx="227185" cy="4631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6" name="直线连接符 255">
              <a:extLst>
                <a:ext uri="{FF2B5EF4-FFF2-40B4-BE49-F238E27FC236}">
                  <a16:creationId xmlns:a16="http://schemas.microsoft.com/office/drawing/2014/main" id="{9BD3E6EF-3AA6-8340-9E59-C7EFDA55681D}"/>
                </a:ext>
              </a:extLst>
            </p:cNvPr>
            <p:cNvCxnSpPr>
              <a:cxnSpLocks/>
            </p:cNvCxnSpPr>
            <p:nvPr/>
          </p:nvCxnSpPr>
          <p:spPr>
            <a:xfrm flipH="1" flipV="1">
              <a:off x="5084701" y="5559134"/>
              <a:ext cx="322331" cy="45034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30117247-1657-4B46-9195-DF73DE903325}"/>
              </a:ext>
            </a:extLst>
          </p:cNvPr>
          <p:cNvGrpSpPr/>
          <p:nvPr/>
        </p:nvGrpSpPr>
        <p:grpSpPr>
          <a:xfrm>
            <a:off x="986325" y="5047945"/>
            <a:ext cx="2633731" cy="1630478"/>
            <a:chOff x="986325" y="5047945"/>
            <a:chExt cx="2633731" cy="1630478"/>
          </a:xfrm>
        </p:grpSpPr>
        <p:sp>
          <p:nvSpPr>
            <p:cNvPr id="14" name="矩形 13">
              <a:extLst>
                <a:ext uri="{FF2B5EF4-FFF2-40B4-BE49-F238E27FC236}">
                  <a16:creationId xmlns:a16="http://schemas.microsoft.com/office/drawing/2014/main" id="{7665197C-EEF6-8D4B-B325-FE56B4330D89}"/>
                </a:ext>
              </a:extLst>
            </p:cNvPr>
            <p:cNvSpPr/>
            <p:nvPr/>
          </p:nvSpPr>
          <p:spPr>
            <a:xfrm>
              <a:off x="1152816" y="5047945"/>
              <a:ext cx="2261307" cy="1630478"/>
            </a:xfrm>
            <a:prstGeom prst="rect">
              <a:avLst/>
            </a:prstGeom>
            <a:solidFill>
              <a:schemeClr val="bg2">
                <a:alpha val="52814"/>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0" name="文本框 189">
              <a:extLst>
                <a:ext uri="{FF2B5EF4-FFF2-40B4-BE49-F238E27FC236}">
                  <a16:creationId xmlns:a16="http://schemas.microsoft.com/office/drawing/2014/main" id="{6C851139-BB11-9647-9BA3-17FA6F22FCFC}"/>
                </a:ext>
              </a:extLst>
            </p:cNvPr>
            <p:cNvSpPr txBox="1"/>
            <p:nvPr/>
          </p:nvSpPr>
          <p:spPr>
            <a:xfrm>
              <a:off x="1152816" y="6309091"/>
              <a:ext cx="2261307" cy="369332"/>
            </a:xfrm>
            <a:prstGeom prst="rect">
              <a:avLst/>
            </a:prstGeom>
            <a:noFill/>
          </p:spPr>
          <p:txBody>
            <a:bodyPr wrap="square">
              <a:spAutoFit/>
            </a:bodyPr>
            <a:lstStyle/>
            <a:p>
              <a:r>
                <a:rPr lang="en-US" altLang="zh-CN" dirty="0"/>
                <a:t>Users lack willingness.</a:t>
              </a:r>
              <a:endParaRPr lang="zh-CN" altLang="en-US" dirty="0"/>
            </a:p>
          </p:txBody>
        </p:sp>
        <p:grpSp>
          <p:nvGrpSpPr>
            <p:cNvPr id="62" name="组合 61">
              <a:extLst>
                <a:ext uri="{FF2B5EF4-FFF2-40B4-BE49-F238E27FC236}">
                  <a16:creationId xmlns:a16="http://schemas.microsoft.com/office/drawing/2014/main" id="{B17512AC-C495-7649-9D7D-E91B4D7E8CC4}"/>
                </a:ext>
              </a:extLst>
            </p:cNvPr>
            <p:cNvGrpSpPr/>
            <p:nvPr/>
          </p:nvGrpSpPr>
          <p:grpSpPr>
            <a:xfrm>
              <a:off x="1733489" y="5139923"/>
              <a:ext cx="1169168" cy="1169168"/>
              <a:chOff x="1838419" y="5139923"/>
              <a:chExt cx="1169168" cy="1169168"/>
            </a:xfrm>
          </p:grpSpPr>
          <p:pic>
            <p:nvPicPr>
              <p:cNvPr id="12" name="图片 11">
                <a:extLst>
                  <a:ext uri="{FF2B5EF4-FFF2-40B4-BE49-F238E27FC236}">
                    <a16:creationId xmlns:a16="http://schemas.microsoft.com/office/drawing/2014/main" id="{02A148C6-A7F4-A447-AAF2-066352D70BD5}"/>
                  </a:ext>
                </a:extLst>
              </p:cNvPr>
              <p:cNvPicPr>
                <a:picLocks noChangeAspect="1"/>
              </p:cNvPicPr>
              <p:nvPr/>
            </p:nvPicPr>
            <p:blipFill>
              <a:blip r:embed="rId4"/>
              <a:stretch>
                <a:fillRect/>
              </a:stretch>
            </p:blipFill>
            <p:spPr>
              <a:xfrm>
                <a:off x="1838419" y="5139923"/>
                <a:ext cx="1169168" cy="1169168"/>
              </a:xfrm>
              <a:prstGeom prst="rect">
                <a:avLst/>
              </a:prstGeom>
            </p:spPr>
          </p:pic>
          <p:pic>
            <p:nvPicPr>
              <p:cNvPr id="10" name="图片 9">
                <a:extLst>
                  <a:ext uri="{FF2B5EF4-FFF2-40B4-BE49-F238E27FC236}">
                    <a16:creationId xmlns:a16="http://schemas.microsoft.com/office/drawing/2014/main" id="{03FDC0F4-5F2A-A948-B746-C3DAFF6345A1}"/>
                  </a:ext>
                </a:extLst>
              </p:cNvPr>
              <p:cNvPicPr>
                <a:picLocks noChangeAspect="1"/>
              </p:cNvPicPr>
              <p:nvPr/>
            </p:nvPicPr>
            <p:blipFill>
              <a:blip r:embed="rId12"/>
              <a:stretch>
                <a:fillRect/>
              </a:stretch>
            </p:blipFill>
            <p:spPr>
              <a:xfrm>
                <a:off x="2117625" y="5419129"/>
                <a:ext cx="610755" cy="610755"/>
              </a:xfrm>
              <a:prstGeom prst="rect">
                <a:avLst/>
              </a:prstGeom>
            </p:spPr>
          </p:pic>
        </p:grpSp>
        <p:pic>
          <p:nvPicPr>
            <p:cNvPr id="261" name="图片 260">
              <a:extLst>
                <a:ext uri="{FF2B5EF4-FFF2-40B4-BE49-F238E27FC236}">
                  <a16:creationId xmlns:a16="http://schemas.microsoft.com/office/drawing/2014/main" id="{38739D41-C034-FB49-8B83-3A9976AC9765}"/>
                </a:ext>
              </a:extLst>
            </p:cNvPr>
            <p:cNvPicPr>
              <a:picLocks noChangeAspect="1"/>
            </p:cNvPicPr>
            <p:nvPr/>
          </p:nvPicPr>
          <p:blipFill>
            <a:blip r:embed="rId4"/>
            <a:stretch>
              <a:fillRect/>
            </a:stretch>
          </p:blipFill>
          <p:spPr>
            <a:xfrm>
              <a:off x="986325" y="5143847"/>
              <a:ext cx="1169168" cy="1169168"/>
            </a:xfrm>
            <a:prstGeom prst="rect">
              <a:avLst/>
            </a:prstGeom>
          </p:spPr>
        </p:pic>
        <p:pic>
          <p:nvPicPr>
            <p:cNvPr id="264" name="图片 263">
              <a:extLst>
                <a:ext uri="{FF2B5EF4-FFF2-40B4-BE49-F238E27FC236}">
                  <a16:creationId xmlns:a16="http://schemas.microsoft.com/office/drawing/2014/main" id="{01F34085-AECD-614F-B42F-786609685235}"/>
                </a:ext>
              </a:extLst>
            </p:cNvPr>
            <p:cNvPicPr>
              <a:picLocks noChangeAspect="1"/>
            </p:cNvPicPr>
            <p:nvPr/>
          </p:nvPicPr>
          <p:blipFill>
            <a:blip r:embed="rId4"/>
            <a:stretch>
              <a:fillRect/>
            </a:stretch>
          </p:blipFill>
          <p:spPr>
            <a:xfrm>
              <a:off x="2450888" y="5143847"/>
              <a:ext cx="1169168" cy="1169168"/>
            </a:xfrm>
            <a:prstGeom prst="rect">
              <a:avLst/>
            </a:prstGeom>
          </p:spPr>
        </p:pic>
        <p:pic>
          <p:nvPicPr>
            <p:cNvPr id="50" name="图片 49">
              <a:extLst>
                <a:ext uri="{FF2B5EF4-FFF2-40B4-BE49-F238E27FC236}">
                  <a16:creationId xmlns:a16="http://schemas.microsoft.com/office/drawing/2014/main" id="{D24E56E1-4552-EC44-A9ED-059F9B8C54F0}"/>
                </a:ext>
              </a:extLst>
            </p:cNvPr>
            <p:cNvPicPr>
              <a:picLocks noChangeAspect="1"/>
            </p:cNvPicPr>
            <p:nvPr/>
          </p:nvPicPr>
          <p:blipFill>
            <a:blip r:embed="rId13"/>
            <a:stretch>
              <a:fillRect/>
            </a:stretch>
          </p:blipFill>
          <p:spPr>
            <a:xfrm>
              <a:off x="1199226" y="5357985"/>
              <a:ext cx="737227" cy="737227"/>
            </a:xfrm>
            <a:prstGeom prst="rect">
              <a:avLst/>
            </a:prstGeom>
          </p:spPr>
        </p:pic>
        <p:pic>
          <p:nvPicPr>
            <p:cNvPr id="52" name="图片 51">
              <a:extLst>
                <a:ext uri="{FF2B5EF4-FFF2-40B4-BE49-F238E27FC236}">
                  <a16:creationId xmlns:a16="http://schemas.microsoft.com/office/drawing/2014/main" id="{651A8C89-AC76-7249-9D63-8E579B16063D}"/>
                </a:ext>
              </a:extLst>
            </p:cNvPr>
            <p:cNvPicPr>
              <a:picLocks noChangeAspect="1"/>
            </p:cNvPicPr>
            <p:nvPr/>
          </p:nvPicPr>
          <p:blipFill>
            <a:blip r:embed="rId14"/>
            <a:stretch>
              <a:fillRect/>
            </a:stretch>
          </p:blipFill>
          <p:spPr>
            <a:xfrm>
              <a:off x="2759536" y="5447840"/>
              <a:ext cx="551010" cy="551010"/>
            </a:xfrm>
            <a:prstGeom prst="rect">
              <a:avLst/>
            </a:prstGeom>
          </p:spPr>
        </p:pic>
      </p:grpSp>
      <p:sp>
        <p:nvSpPr>
          <p:cNvPr id="53" name="矩形 52">
            <a:extLst>
              <a:ext uri="{FF2B5EF4-FFF2-40B4-BE49-F238E27FC236}">
                <a16:creationId xmlns:a16="http://schemas.microsoft.com/office/drawing/2014/main" id="{96A98968-2E19-244F-B922-EE179F5816C0}"/>
              </a:ext>
            </a:extLst>
          </p:cNvPr>
          <p:cNvSpPr/>
          <p:nvPr/>
        </p:nvSpPr>
        <p:spPr>
          <a:xfrm>
            <a:off x="674254" y="4593379"/>
            <a:ext cx="10749983" cy="21973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 name="组合 10">
            <a:extLst>
              <a:ext uri="{FF2B5EF4-FFF2-40B4-BE49-F238E27FC236}">
                <a16:creationId xmlns:a16="http://schemas.microsoft.com/office/drawing/2014/main" id="{3CE147B2-D49F-BF42-9B63-764D084834DE}"/>
              </a:ext>
            </a:extLst>
          </p:cNvPr>
          <p:cNvGrpSpPr/>
          <p:nvPr/>
        </p:nvGrpSpPr>
        <p:grpSpPr>
          <a:xfrm>
            <a:off x="8775318" y="5042791"/>
            <a:ext cx="2323331" cy="1635632"/>
            <a:chOff x="8775318" y="5042791"/>
            <a:chExt cx="2323331" cy="1635632"/>
          </a:xfrm>
        </p:grpSpPr>
        <p:sp>
          <p:nvSpPr>
            <p:cNvPr id="212" name="矩形 211">
              <a:extLst>
                <a:ext uri="{FF2B5EF4-FFF2-40B4-BE49-F238E27FC236}">
                  <a16:creationId xmlns:a16="http://schemas.microsoft.com/office/drawing/2014/main" id="{9958BEC7-44DF-9442-99DE-05EDC141FE5D}"/>
                </a:ext>
              </a:extLst>
            </p:cNvPr>
            <p:cNvSpPr/>
            <p:nvPr/>
          </p:nvSpPr>
          <p:spPr>
            <a:xfrm>
              <a:off x="8812815" y="5042791"/>
              <a:ext cx="2261307" cy="1630478"/>
            </a:xfrm>
            <a:prstGeom prst="rect">
              <a:avLst/>
            </a:prstGeom>
            <a:solidFill>
              <a:schemeClr val="bg2">
                <a:alpha val="52814"/>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3" name="文本框 212">
              <a:extLst>
                <a:ext uri="{FF2B5EF4-FFF2-40B4-BE49-F238E27FC236}">
                  <a16:creationId xmlns:a16="http://schemas.microsoft.com/office/drawing/2014/main" id="{CAA7AD2D-12EF-324B-BC65-4199A2F1FEA3}"/>
                </a:ext>
              </a:extLst>
            </p:cNvPr>
            <p:cNvSpPr txBox="1"/>
            <p:nvPr/>
          </p:nvSpPr>
          <p:spPr>
            <a:xfrm>
              <a:off x="8775318" y="6309091"/>
              <a:ext cx="2323331" cy="369332"/>
            </a:xfrm>
            <a:prstGeom prst="rect">
              <a:avLst/>
            </a:prstGeom>
            <a:noFill/>
          </p:spPr>
          <p:txBody>
            <a:bodyPr wrap="square">
              <a:spAutoFit/>
            </a:bodyPr>
            <a:lstStyle/>
            <a:p>
              <a:r>
                <a:rPr lang="en-US" altLang="zh-CN" dirty="0"/>
                <a:t>Mislabels are common.</a:t>
              </a:r>
              <a:endParaRPr lang="zh-CN" altLang="en-US" dirty="0"/>
            </a:p>
          </p:txBody>
        </p:sp>
        <p:pic>
          <p:nvPicPr>
            <p:cNvPr id="214" name="图片 213">
              <a:extLst>
                <a:ext uri="{FF2B5EF4-FFF2-40B4-BE49-F238E27FC236}">
                  <a16:creationId xmlns:a16="http://schemas.microsoft.com/office/drawing/2014/main" id="{BD3568E6-91EE-3A4F-BDBB-76A95D84AE43}"/>
                </a:ext>
              </a:extLst>
            </p:cNvPr>
            <p:cNvPicPr>
              <a:picLocks noChangeAspect="1"/>
            </p:cNvPicPr>
            <p:nvPr/>
          </p:nvPicPr>
          <p:blipFill>
            <a:blip r:embed="rId4"/>
            <a:stretch>
              <a:fillRect/>
            </a:stretch>
          </p:blipFill>
          <p:spPr>
            <a:xfrm>
              <a:off x="9005019" y="5151796"/>
              <a:ext cx="1169168" cy="1169168"/>
            </a:xfrm>
            <a:prstGeom prst="rect">
              <a:avLst/>
            </a:prstGeom>
          </p:spPr>
        </p:pic>
        <p:pic>
          <p:nvPicPr>
            <p:cNvPr id="29" name="图片 28">
              <a:extLst>
                <a:ext uri="{FF2B5EF4-FFF2-40B4-BE49-F238E27FC236}">
                  <a16:creationId xmlns:a16="http://schemas.microsoft.com/office/drawing/2014/main" id="{19EBB1A7-37A3-2B49-9340-335CCD2FE407}"/>
                </a:ext>
              </a:extLst>
            </p:cNvPr>
            <p:cNvPicPr>
              <a:picLocks noChangeAspect="1"/>
            </p:cNvPicPr>
            <p:nvPr/>
          </p:nvPicPr>
          <p:blipFill>
            <a:blip r:embed="rId15"/>
            <a:stretch>
              <a:fillRect/>
            </a:stretch>
          </p:blipFill>
          <p:spPr>
            <a:xfrm>
              <a:off x="9304777" y="5418202"/>
              <a:ext cx="549534" cy="549534"/>
            </a:xfrm>
            <a:prstGeom prst="rect">
              <a:avLst/>
            </a:prstGeom>
          </p:spPr>
        </p:pic>
        <p:pic>
          <p:nvPicPr>
            <p:cNvPr id="33" name="图片 32">
              <a:extLst>
                <a:ext uri="{FF2B5EF4-FFF2-40B4-BE49-F238E27FC236}">
                  <a16:creationId xmlns:a16="http://schemas.microsoft.com/office/drawing/2014/main" id="{5A2A7656-CF63-ED4D-A610-C7CB36C95F17}"/>
                </a:ext>
              </a:extLst>
            </p:cNvPr>
            <p:cNvPicPr>
              <a:picLocks noChangeAspect="1"/>
            </p:cNvPicPr>
            <p:nvPr/>
          </p:nvPicPr>
          <p:blipFill>
            <a:blip r:embed="rId16"/>
            <a:stretch>
              <a:fillRect/>
            </a:stretch>
          </p:blipFill>
          <p:spPr>
            <a:xfrm>
              <a:off x="9923862" y="5871083"/>
              <a:ext cx="264388" cy="489932"/>
            </a:xfrm>
            <a:prstGeom prst="rect">
              <a:avLst/>
            </a:prstGeom>
          </p:spPr>
        </p:pic>
        <p:sp>
          <p:nvSpPr>
            <p:cNvPr id="34" name="文本框 33">
              <a:extLst>
                <a:ext uri="{FF2B5EF4-FFF2-40B4-BE49-F238E27FC236}">
                  <a16:creationId xmlns:a16="http://schemas.microsoft.com/office/drawing/2014/main" id="{658AA2C3-C2FE-9245-9324-7B6CD8F82290}"/>
                </a:ext>
              </a:extLst>
            </p:cNvPr>
            <p:cNvSpPr txBox="1"/>
            <p:nvPr/>
          </p:nvSpPr>
          <p:spPr>
            <a:xfrm>
              <a:off x="10134681" y="5910288"/>
              <a:ext cx="830677" cy="369332"/>
            </a:xfrm>
            <a:prstGeom prst="rect">
              <a:avLst/>
            </a:prstGeom>
            <a:noFill/>
          </p:spPr>
          <p:txBody>
            <a:bodyPr wrap="none" rtlCol="0">
              <a:spAutoFit/>
            </a:bodyPr>
            <a:lstStyle/>
            <a:p>
              <a:r>
                <a:rPr kumimoji="1" lang="en-US" altLang="zh-CN" dirty="0"/>
                <a:t>Mouse</a:t>
              </a:r>
              <a:endParaRPr kumimoji="1" lang="zh-CN" altLang="en-US" dirty="0"/>
            </a:p>
          </p:txBody>
        </p:sp>
        <p:pic>
          <p:nvPicPr>
            <p:cNvPr id="55" name="图片 54">
              <a:extLst>
                <a:ext uri="{FF2B5EF4-FFF2-40B4-BE49-F238E27FC236}">
                  <a16:creationId xmlns:a16="http://schemas.microsoft.com/office/drawing/2014/main" id="{D3929B56-51CA-0A42-8642-8BA685B11C07}"/>
                </a:ext>
              </a:extLst>
            </p:cNvPr>
            <p:cNvPicPr>
              <a:picLocks noChangeAspect="1"/>
            </p:cNvPicPr>
            <p:nvPr/>
          </p:nvPicPr>
          <p:blipFill>
            <a:blip r:embed="rId17"/>
            <a:stretch>
              <a:fillRect/>
            </a:stretch>
          </p:blipFill>
          <p:spPr>
            <a:xfrm>
              <a:off x="10087178" y="5141566"/>
              <a:ext cx="764588" cy="764588"/>
            </a:xfrm>
            <a:prstGeom prst="rect">
              <a:avLst/>
            </a:prstGeom>
          </p:spPr>
        </p:pic>
      </p:grpSp>
      <p:grpSp>
        <p:nvGrpSpPr>
          <p:cNvPr id="61" name="组合 60">
            <a:extLst>
              <a:ext uri="{FF2B5EF4-FFF2-40B4-BE49-F238E27FC236}">
                <a16:creationId xmlns:a16="http://schemas.microsoft.com/office/drawing/2014/main" id="{B9F28B46-B1C1-C94A-B26E-3B035AE40CE9}"/>
              </a:ext>
            </a:extLst>
          </p:cNvPr>
          <p:cNvGrpSpPr/>
          <p:nvPr/>
        </p:nvGrpSpPr>
        <p:grpSpPr>
          <a:xfrm>
            <a:off x="674254" y="1497456"/>
            <a:ext cx="10979598" cy="3095923"/>
            <a:chOff x="674254" y="1497456"/>
            <a:chExt cx="10979598" cy="3095923"/>
          </a:xfrm>
        </p:grpSpPr>
        <p:pic>
          <p:nvPicPr>
            <p:cNvPr id="316" name="图片 315">
              <a:extLst>
                <a:ext uri="{FF2B5EF4-FFF2-40B4-BE49-F238E27FC236}">
                  <a16:creationId xmlns:a16="http://schemas.microsoft.com/office/drawing/2014/main" id="{56DE3912-0267-554C-B587-ED95A360CA3C}"/>
                </a:ext>
              </a:extLst>
            </p:cNvPr>
            <p:cNvPicPr>
              <a:picLocks noChangeAspect="1"/>
            </p:cNvPicPr>
            <p:nvPr/>
          </p:nvPicPr>
          <p:blipFill rotWithShape="1">
            <a:blip r:embed="rId8"/>
            <a:srcRect l="48287"/>
            <a:stretch/>
          </p:blipFill>
          <p:spPr>
            <a:xfrm>
              <a:off x="5975928" y="1497456"/>
              <a:ext cx="5677924" cy="3037650"/>
            </a:xfrm>
            <a:prstGeom prst="rect">
              <a:avLst/>
            </a:prstGeom>
          </p:spPr>
        </p:pic>
        <p:cxnSp>
          <p:nvCxnSpPr>
            <p:cNvPr id="57" name="直线连接符 56">
              <a:extLst>
                <a:ext uri="{FF2B5EF4-FFF2-40B4-BE49-F238E27FC236}">
                  <a16:creationId xmlns:a16="http://schemas.microsoft.com/office/drawing/2014/main" id="{BBD5726C-5AC2-2A4F-B911-BA1A5B09060F}"/>
                </a:ext>
              </a:extLst>
            </p:cNvPr>
            <p:cNvCxnSpPr/>
            <p:nvPr/>
          </p:nvCxnSpPr>
          <p:spPr>
            <a:xfrm flipH="1">
              <a:off x="674254" y="4316506"/>
              <a:ext cx="6015726" cy="27687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74" name="直线连接符 273">
              <a:extLst>
                <a:ext uri="{FF2B5EF4-FFF2-40B4-BE49-F238E27FC236}">
                  <a16:creationId xmlns:a16="http://schemas.microsoft.com/office/drawing/2014/main" id="{5E576038-7BC8-9546-BCA0-830E25519492}"/>
                </a:ext>
              </a:extLst>
            </p:cNvPr>
            <p:cNvCxnSpPr>
              <a:cxnSpLocks/>
            </p:cNvCxnSpPr>
            <p:nvPr/>
          </p:nvCxnSpPr>
          <p:spPr>
            <a:xfrm>
              <a:off x="9854312" y="4347874"/>
              <a:ext cx="1569925" cy="235389"/>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
        <p:nvSpPr>
          <p:cNvPr id="2" name="灯片编号占位符 1">
            <a:extLst>
              <a:ext uri="{FF2B5EF4-FFF2-40B4-BE49-F238E27FC236}">
                <a16:creationId xmlns:a16="http://schemas.microsoft.com/office/drawing/2014/main" id="{B8C8343C-54D3-A441-87CA-CEC19A4056B4}"/>
              </a:ext>
            </a:extLst>
          </p:cNvPr>
          <p:cNvSpPr>
            <a:spLocks noGrp="1"/>
          </p:cNvSpPr>
          <p:nvPr>
            <p:ph type="sldNum" sz="quarter" idx="4"/>
          </p:nvPr>
        </p:nvSpPr>
        <p:spPr/>
        <p:txBody>
          <a:bodyPr/>
          <a:lstStyle/>
          <a:p>
            <a:fld id="{9FE11B73-A815-BF4E-9B20-19D14749F6B9}" type="slidenum">
              <a:rPr kumimoji="1" lang="zh-CN" altLang="en-US" smtClean="0"/>
              <a:pPr/>
              <a:t>2</a:t>
            </a:fld>
            <a:r>
              <a:rPr kumimoji="1" lang="en-US" altLang="zh-CN"/>
              <a:t>/16</a:t>
            </a:r>
            <a:endParaRPr kumimoji="1" lang="zh-CN" altLang="en-US" dirty="0"/>
          </a:p>
        </p:txBody>
      </p:sp>
    </p:spTree>
    <p:custDataLst>
      <p:tags r:id="rId1"/>
    </p:custData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500" tmFilter="0, 0; .2, .5; .8, .5; 1, 0"/>
                                        <p:tgtEl>
                                          <p:spTgt spid="5"/>
                                        </p:tgtEl>
                                      </p:cBhvr>
                                    </p:animEffect>
                                    <p:animScale>
                                      <p:cBhvr>
                                        <p:cTn id="21" dur="250" autoRev="1" fill="hold"/>
                                        <p:tgtEl>
                                          <p:spTgt spid="5"/>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nodeType="click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13"/>
                                        </p:tgtEl>
                                      </p:cBhvr>
                                    </p:animEffect>
                                    <p:animScale>
                                      <p:cBhvr>
                                        <p:cTn id="31" dur="250" autoRev="1" fill="hold"/>
                                        <p:tgtEl>
                                          <p:spTgt spid="13"/>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11"/>
                                        </p:tgtEl>
                                      </p:cBhvr>
                                    </p:animEffect>
                                    <p:animScale>
                                      <p:cBhvr>
                                        <p:cTn id="36" dur="250" autoRev="1" fill="hold"/>
                                        <p:tgtEl>
                                          <p:spTgt spid="11"/>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 </a:t>
            </a:r>
            <a:r>
              <a:rPr kumimoji="1" lang="en-US" altLang="zh-CN" dirty="0"/>
              <a:t>Pseudo labeling</a:t>
            </a:r>
            <a:endParaRPr kumimoji="1" lang="zh-CN" altLang="en-US" dirty="0"/>
          </a:p>
        </p:txBody>
      </p:sp>
      <p:sp>
        <p:nvSpPr>
          <p:cNvPr id="3" name="内容占位符 2"/>
          <p:cNvSpPr>
            <a:spLocks noGrp="1"/>
          </p:cNvSpPr>
          <p:nvPr>
            <p:ph idx="1"/>
          </p:nvPr>
        </p:nvSpPr>
        <p:spPr>
          <a:xfrm>
            <a:off x="838200" y="1825625"/>
            <a:ext cx="6825792" cy="2812363"/>
          </a:xfrm>
        </p:spPr>
        <p:txBody>
          <a:bodyPr>
            <a:normAutofit/>
          </a:bodyPr>
          <a:lstStyle/>
          <a:p>
            <a:pPr marL="0" indent="0">
              <a:buNone/>
            </a:pPr>
            <a:r>
              <a:rPr kumimoji="1" lang="en-US" altLang="zh-CN" dirty="0"/>
              <a:t>The rational behind pseudo labeling:</a:t>
            </a:r>
          </a:p>
          <a:p>
            <a:pPr marL="0" indent="0">
              <a:buNone/>
            </a:pPr>
            <a:endParaRPr kumimoji="1" lang="en-US" altLang="zh-CN" dirty="0"/>
          </a:p>
          <a:p>
            <a:pPr marL="0" indent="0">
              <a:buNone/>
            </a:pPr>
            <a:r>
              <a:rPr kumimoji="1" lang="en-US" altLang="zh-CN" i="1" u="sng" dirty="0"/>
              <a:t>“Training with pseudo labels encourages the model to learn a decision boundary that lies in a region where the example density is lower. ”</a:t>
            </a:r>
          </a:p>
          <a:p>
            <a:pPr marL="0" indent="0">
              <a:buNone/>
            </a:pPr>
            <a:endParaRPr kumimoji="1" lang="en-US" altLang="zh-CN" i="1" u="sng" dirty="0"/>
          </a:p>
          <a:p>
            <a:pPr marL="0" indent="0">
              <a:buNone/>
            </a:pPr>
            <a:endParaRPr kumimoji="1" lang="en-US" altLang="zh-CN" i="1" u="sng" dirty="0"/>
          </a:p>
          <a:p>
            <a:pPr marL="0" indent="0">
              <a:buNone/>
            </a:pPr>
            <a:endParaRPr kumimoji="1" lang="en-US" altLang="zh-CN" i="1" u="sng" dirty="0"/>
          </a:p>
          <a:p>
            <a:pPr marL="0" indent="0">
              <a:buNone/>
            </a:pPr>
            <a:endParaRPr kumimoji="1" lang="en-US" altLang="zh-CN" i="1" u="sng" dirty="0"/>
          </a:p>
          <a:p>
            <a:pPr marL="0" indent="0">
              <a:buNone/>
            </a:pPr>
            <a:endParaRPr kumimoji="1" lang="en-US" altLang="zh-CN" i="1" u="sng" dirty="0"/>
          </a:p>
        </p:txBody>
      </p:sp>
      <p:sp>
        <p:nvSpPr>
          <p:cNvPr id="7" name="文本框 6"/>
          <p:cNvSpPr txBox="1"/>
          <p:nvPr/>
        </p:nvSpPr>
        <p:spPr>
          <a:xfrm>
            <a:off x="8485219" y="3060390"/>
            <a:ext cx="3724372" cy="482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2800" dirty="0">
                <a:solidFill>
                  <a:srgbClr val="5E5E5E"/>
                </a:solidFill>
                <a:sym typeface="Helvetica Neue" panose="02000503000000020004"/>
              </a:rPr>
              <a:t>Data with </a:t>
            </a:r>
            <a:r>
              <a:rPr lang="en-US" altLang="zh-CN" sz="2800" b="1" dirty="0">
                <a:solidFill>
                  <a:schemeClr val="accent6">
                    <a:lumMod val="50000"/>
                  </a:schemeClr>
                </a:solidFill>
                <a:sym typeface="Helvetica Neue" panose="02000503000000020004"/>
              </a:rPr>
              <a:t>pseudo labels</a:t>
            </a:r>
            <a:endParaRPr lang="zh-CN" altLang="en-US" sz="2800" b="1" dirty="0">
              <a:solidFill>
                <a:schemeClr val="accent6">
                  <a:lumMod val="50000"/>
                </a:schemeClr>
              </a:solidFill>
              <a:sym typeface="Helvetica Neue" panose="02000503000000020004"/>
            </a:endParaRPr>
          </a:p>
        </p:txBody>
      </p:sp>
      <p:sp>
        <p:nvSpPr>
          <p:cNvPr id="8" name="椭圆形"/>
          <p:cNvSpPr/>
          <p:nvPr/>
        </p:nvSpPr>
        <p:spPr>
          <a:xfrm rot="16200000">
            <a:off x="7758662" y="3036858"/>
            <a:ext cx="482186" cy="492963"/>
          </a:xfrm>
          <a:prstGeom prst="ellipse">
            <a:avLst/>
          </a:prstGeom>
          <a:solidFill>
            <a:schemeClr val="accent6">
              <a:lumMod val="50000"/>
            </a:schemeClr>
          </a:solidFill>
          <a:ln w="50800">
            <a:solidFill>
              <a:srgbClr val="000000"/>
            </a:solidFill>
            <a:prstDash val="sysDot"/>
            <a:miter lim="400000"/>
          </a:ln>
        </p:spPr>
        <p:txBody>
          <a:bodyPr lIns="25400" tIns="25400" rIns="25400" bIns="25400" anchor="ctr"/>
          <a:lstStyle/>
          <a:p>
            <a:pPr defTabSz="412750"/>
            <a:endParaRPr sz="1600">
              <a:solidFill>
                <a:schemeClr val="accent6">
                  <a:lumMod val="50000"/>
                </a:schemeClr>
              </a:solidFill>
              <a:latin typeface="Helvetica Neue Medium" panose="02000503000000020004"/>
              <a:ea typeface="Helvetica Neue Medium" panose="02000503000000020004"/>
              <a:cs typeface="Helvetica Neue Medium" panose="02000503000000020004"/>
            </a:endParaRPr>
          </a:p>
        </p:txBody>
      </p:sp>
      <p:sp>
        <p:nvSpPr>
          <p:cNvPr id="9" name="矩形"/>
          <p:cNvSpPr/>
          <p:nvPr/>
        </p:nvSpPr>
        <p:spPr>
          <a:xfrm rot="16200000">
            <a:off x="9323467" y="2516161"/>
            <a:ext cx="924703" cy="4243654"/>
          </a:xfrm>
          <a:prstGeom prst="rect">
            <a:avLst/>
          </a:prstGeom>
          <a:solidFill>
            <a:schemeClr val="bg1">
              <a:lumMod val="95000"/>
            </a:schemeClr>
          </a:solidFill>
          <a:ln w="53975">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cxnSp>
        <p:nvCxnSpPr>
          <p:cNvPr id="12" name="直线箭头连接符 11"/>
          <p:cNvCxnSpPr>
            <a:cxnSpLocks/>
          </p:cNvCxnSpPr>
          <p:nvPr/>
        </p:nvCxnSpPr>
        <p:spPr>
          <a:xfrm>
            <a:off x="8781325" y="4726441"/>
            <a:ext cx="2008988" cy="0"/>
          </a:xfrm>
          <a:prstGeom prst="straightConnector1">
            <a:avLst/>
          </a:prstGeom>
          <a:noFill/>
          <a:ln w="50800"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文本框 12"/>
          <p:cNvSpPr txBox="1"/>
          <p:nvPr/>
        </p:nvSpPr>
        <p:spPr>
          <a:xfrm>
            <a:off x="8926539" y="4181813"/>
            <a:ext cx="1599605"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200" hangingPunct="0"/>
            <a:r>
              <a:rPr lang="en-US" altLang="zh-CN" sz="2400" b="1" dirty="0">
                <a:solidFill>
                  <a:srgbClr val="5E5E5E"/>
                </a:solidFill>
                <a:sym typeface="Helvetica Neue" panose="02000503000000020004"/>
              </a:rPr>
              <a:t>Local Model</a:t>
            </a:r>
            <a:endParaRPr lang="zh-CN" altLang="en-US" sz="2400" b="1" dirty="0">
              <a:solidFill>
                <a:srgbClr val="5E5E5E"/>
              </a:solidFill>
              <a:sym typeface="Helvetica Neue" panose="02000503000000020004"/>
            </a:endParaRPr>
          </a:p>
        </p:txBody>
      </p:sp>
      <p:sp>
        <p:nvSpPr>
          <p:cNvPr id="14" name="椭圆形"/>
          <p:cNvSpPr/>
          <p:nvPr/>
        </p:nvSpPr>
        <p:spPr>
          <a:xfrm rot="16200000">
            <a:off x="7758662" y="2295611"/>
            <a:ext cx="482184" cy="492961"/>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2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 name="文本框 14"/>
          <p:cNvSpPr txBox="1"/>
          <p:nvPr/>
        </p:nvSpPr>
        <p:spPr>
          <a:xfrm>
            <a:off x="8479483" y="2307001"/>
            <a:ext cx="3516730" cy="482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2800" dirty="0">
                <a:solidFill>
                  <a:srgbClr val="5E5E5E"/>
                </a:solidFill>
                <a:sym typeface="Helvetica Neue" panose="02000503000000020004"/>
              </a:rPr>
              <a:t>Data without labels</a:t>
            </a:r>
            <a:endParaRPr lang="zh-CN" altLang="en-US" sz="2800" dirty="0">
              <a:solidFill>
                <a:srgbClr val="5E5E5E"/>
              </a:solidFill>
              <a:sym typeface="Helvetica Neue" panose="02000503000000020004"/>
            </a:endParaRPr>
          </a:p>
        </p:txBody>
      </p:sp>
      <p:sp>
        <p:nvSpPr>
          <p:cNvPr id="19" name="文本框 18"/>
          <p:cNvSpPr txBox="1"/>
          <p:nvPr/>
        </p:nvSpPr>
        <p:spPr>
          <a:xfrm>
            <a:off x="985101" y="5288685"/>
            <a:ext cx="6099142" cy="923330"/>
          </a:xfrm>
          <a:prstGeom prst="rect">
            <a:avLst/>
          </a:prstGeom>
          <a:noFill/>
          <a:ln w="19050">
            <a:solidFill>
              <a:srgbClr val="000000"/>
            </a:solidFill>
          </a:ln>
        </p:spPr>
        <p:txBody>
          <a:bodyPr wrap="square">
            <a:spAutoFit/>
          </a:bodyPr>
          <a:lstStyle/>
          <a:p>
            <a:pPr marL="0" indent="0">
              <a:buNone/>
            </a:pPr>
            <a:r>
              <a:rPr kumimoji="1" lang="en-US" altLang="zh-CN" dirty="0"/>
              <a:t>For example, </a:t>
            </a:r>
          </a:p>
          <a:p>
            <a:pPr marL="0" indent="0">
              <a:buNone/>
            </a:pPr>
            <a:r>
              <a:rPr kumimoji="1" lang="en-US" altLang="zh-CN" sz="1800" dirty="0">
                <a:highlight>
                  <a:srgbClr val="C0C0C0"/>
                </a:highlight>
              </a:rPr>
              <a:t>“great”:0.9, “bad”:0.1 rather than “great”:0.6, “bad”:0.4</a:t>
            </a:r>
          </a:p>
          <a:p>
            <a:pPr marL="0" indent="0">
              <a:buNone/>
            </a:pPr>
            <a:r>
              <a:rPr kumimoji="1" lang="en-US" altLang="zh-CN" sz="1800" dirty="0"/>
              <a:t>Low class overlap       Low entropy</a:t>
            </a:r>
          </a:p>
        </p:txBody>
      </p:sp>
      <p:sp>
        <p:nvSpPr>
          <p:cNvPr id="20" name="右箭头 19"/>
          <p:cNvSpPr/>
          <p:nvPr/>
        </p:nvSpPr>
        <p:spPr>
          <a:xfrm>
            <a:off x="2771480" y="5976593"/>
            <a:ext cx="207390" cy="1225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形">
            <a:extLst>
              <a:ext uri="{FF2B5EF4-FFF2-40B4-BE49-F238E27FC236}">
                <a16:creationId xmlns:a16="http://schemas.microsoft.com/office/drawing/2014/main" id="{2968E2A7-FA87-904C-4DA4-0C28DAF0E3D6}"/>
              </a:ext>
            </a:extLst>
          </p:cNvPr>
          <p:cNvSpPr/>
          <p:nvPr/>
        </p:nvSpPr>
        <p:spPr>
          <a:xfrm rot="16200000">
            <a:off x="7909100" y="4455765"/>
            <a:ext cx="482184" cy="492961"/>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200">
              <a:solidFill>
                <a:srgbClr val="FFFFFF"/>
              </a:solidFill>
              <a:latin typeface="Helvetica Neue Medium" panose="02000503000000020004"/>
              <a:ea typeface="Helvetica Neue Medium" panose="02000503000000020004"/>
              <a:cs typeface="Helvetica Neue Medium" panose="02000503000000020004"/>
            </a:endParaRPr>
          </a:p>
        </p:txBody>
      </p:sp>
      <p:sp>
        <p:nvSpPr>
          <p:cNvPr id="5" name="椭圆形">
            <a:extLst>
              <a:ext uri="{FF2B5EF4-FFF2-40B4-BE49-F238E27FC236}">
                <a16:creationId xmlns:a16="http://schemas.microsoft.com/office/drawing/2014/main" id="{F9C9CD9B-6F76-AE34-1B99-617162A26B6A}"/>
              </a:ext>
            </a:extLst>
          </p:cNvPr>
          <p:cNvSpPr/>
          <p:nvPr/>
        </p:nvSpPr>
        <p:spPr>
          <a:xfrm rot="16200000">
            <a:off x="11061399" y="4455764"/>
            <a:ext cx="482186" cy="492963"/>
          </a:xfrm>
          <a:prstGeom prst="ellipse">
            <a:avLst/>
          </a:prstGeom>
          <a:solidFill>
            <a:schemeClr val="accent6">
              <a:lumMod val="50000"/>
            </a:schemeClr>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 name="灯片编号占位符 5">
            <a:extLst>
              <a:ext uri="{FF2B5EF4-FFF2-40B4-BE49-F238E27FC236}">
                <a16:creationId xmlns:a16="http://schemas.microsoft.com/office/drawing/2014/main" id="{122E3962-A939-7145-AD9B-5F89558D8B84}"/>
              </a:ext>
            </a:extLst>
          </p:cNvPr>
          <p:cNvSpPr>
            <a:spLocks noGrp="1"/>
          </p:cNvSpPr>
          <p:nvPr>
            <p:ph type="sldNum" sz="quarter" idx="4"/>
          </p:nvPr>
        </p:nvSpPr>
        <p:spPr/>
        <p:txBody>
          <a:bodyPr/>
          <a:lstStyle/>
          <a:p>
            <a:fld id="{9FE11B73-A815-BF4E-9B20-19D14749F6B9}" type="slidenum">
              <a:rPr kumimoji="1" lang="zh-CN" altLang="en-US" smtClean="0"/>
              <a:pPr/>
              <a:t>3</a:t>
            </a:fld>
            <a:r>
              <a:rPr kumimoji="1" lang="en-US" altLang="zh-CN"/>
              <a:t>/16</a:t>
            </a:r>
            <a:endParaRPr kumimoji="1"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 </a:t>
            </a:r>
            <a:r>
              <a:rPr kumimoji="1" lang="en-US" altLang="zh-CN" dirty="0"/>
              <a:t>Prompt learning</a:t>
            </a:r>
            <a:endParaRPr kumimoji="1" lang="zh-CN" altLang="en-US" dirty="0"/>
          </a:p>
        </p:txBody>
      </p:sp>
      <p:sp>
        <p:nvSpPr>
          <p:cNvPr id="3" name="内容占位符 2"/>
          <p:cNvSpPr>
            <a:spLocks noGrp="1"/>
          </p:cNvSpPr>
          <p:nvPr>
            <p:ph idx="1"/>
          </p:nvPr>
        </p:nvSpPr>
        <p:spPr>
          <a:xfrm>
            <a:off x="838200" y="1597152"/>
            <a:ext cx="10515600" cy="1600007"/>
          </a:xfrm>
        </p:spPr>
        <p:txBody>
          <a:bodyPr>
            <a:normAutofit/>
          </a:bodyPr>
          <a:lstStyle/>
          <a:p>
            <a:pPr marL="0" indent="0">
              <a:buNone/>
            </a:pPr>
            <a:r>
              <a:rPr kumimoji="1" lang="en-US" altLang="zh-CN" dirty="0"/>
              <a:t>■ T1 (label = +1): “Most delicious pizza I’ve ever had.” </a:t>
            </a:r>
          </a:p>
          <a:p>
            <a:pPr marL="0" indent="0">
              <a:buNone/>
            </a:pPr>
            <a:r>
              <a:rPr kumimoji="1" lang="en-US" altLang="zh-CN" dirty="0"/>
              <a:t>■ T2 (label = -1): “You can get better sushi for half the price.” </a:t>
            </a:r>
          </a:p>
          <a:p>
            <a:pPr marL="0" indent="0">
              <a:buNone/>
            </a:pPr>
            <a:r>
              <a:rPr kumimoji="1" lang="en-US" altLang="zh-CN" dirty="0"/>
              <a:t>■ T3 (label = ?): Pizza was good. Not worth the price.</a:t>
            </a:r>
          </a:p>
          <a:p>
            <a:pPr marL="0" indent="0">
              <a:buNone/>
            </a:pPr>
            <a:endParaRPr kumimoji="1" lang="en-US" altLang="zh-CN" dirty="0"/>
          </a:p>
        </p:txBody>
      </p:sp>
      <p:grpSp>
        <p:nvGrpSpPr>
          <p:cNvPr id="4" name="组合 3">
            <a:extLst>
              <a:ext uri="{FF2B5EF4-FFF2-40B4-BE49-F238E27FC236}">
                <a16:creationId xmlns:a16="http://schemas.microsoft.com/office/drawing/2014/main" id="{577F5ED6-9CFE-54F8-DF17-934BE08E0414}"/>
              </a:ext>
            </a:extLst>
          </p:cNvPr>
          <p:cNvGrpSpPr/>
          <p:nvPr/>
        </p:nvGrpSpPr>
        <p:grpSpPr>
          <a:xfrm>
            <a:off x="1213952" y="3250507"/>
            <a:ext cx="8043736" cy="990950"/>
            <a:chOff x="1213952" y="3250507"/>
            <a:chExt cx="8043736" cy="990950"/>
          </a:xfrm>
        </p:grpSpPr>
        <p:sp>
          <p:nvSpPr>
            <p:cNvPr id="42" name="文本框 41"/>
            <p:cNvSpPr txBox="1"/>
            <p:nvPr/>
          </p:nvSpPr>
          <p:spPr>
            <a:xfrm>
              <a:off x="3158546" y="3473966"/>
              <a:ext cx="6099142" cy="523220"/>
            </a:xfrm>
            <a:prstGeom prst="rect">
              <a:avLst/>
            </a:prstGeom>
            <a:noFill/>
          </p:spPr>
          <p:txBody>
            <a:bodyPr wrap="square">
              <a:spAutoFit/>
            </a:bodyPr>
            <a:lstStyle/>
            <a:p>
              <a:pPr marL="0" indent="0">
                <a:buNone/>
              </a:pPr>
              <a:r>
                <a:rPr kumimoji="1" lang="en-US" altLang="zh-CN" sz="2800" dirty="0">
                  <a:highlight>
                    <a:srgbClr val="C0C0C0"/>
                  </a:highlight>
                </a:rPr>
                <a:t>"It was &lt;MASK&gt;. Pizza was good..."</a:t>
              </a:r>
              <a:endParaRPr kumimoji="1" lang="zh-CN" altLang="en-US" sz="2800" dirty="0">
                <a:highlight>
                  <a:srgbClr val="C0C0C0"/>
                </a:highlight>
              </a:endParaRPr>
            </a:p>
          </p:txBody>
        </p:sp>
        <p:sp>
          <p:nvSpPr>
            <p:cNvPr id="43" name="文本框 42"/>
            <p:cNvSpPr txBox="1"/>
            <p:nvPr/>
          </p:nvSpPr>
          <p:spPr>
            <a:xfrm>
              <a:off x="1543507" y="3517493"/>
              <a:ext cx="184731" cy="523220"/>
            </a:xfrm>
            <a:prstGeom prst="rect">
              <a:avLst/>
            </a:prstGeom>
            <a:solidFill>
              <a:schemeClr val="bg1"/>
            </a:solidFill>
          </p:spPr>
          <p:txBody>
            <a:bodyPr wrap="none" rtlCol="0">
              <a:spAutoFit/>
            </a:bodyPr>
            <a:lstStyle/>
            <a:p>
              <a:endParaRPr kumimoji="1" lang="zh-CN" altLang="en-US" sz="2800" b="1" dirty="0"/>
            </a:p>
          </p:txBody>
        </p:sp>
        <p:sp>
          <p:nvSpPr>
            <p:cNvPr id="44" name="右箭头 43"/>
            <p:cNvSpPr/>
            <p:nvPr/>
          </p:nvSpPr>
          <p:spPr>
            <a:xfrm>
              <a:off x="1213952" y="3250507"/>
              <a:ext cx="1591819" cy="990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Prompt</a:t>
              </a:r>
              <a:endParaRPr kumimoji="1" lang="zh-CN" altLang="en-US" sz="2800" b="1" dirty="0"/>
            </a:p>
          </p:txBody>
        </p:sp>
      </p:grpSp>
      <p:grpSp>
        <p:nvGrpSpPr>
          <p:cNvPr id="281" name="组合 280">
            <a:extLst>
              <a:ext uri="{FF2B5EF4-FFF2-40B4-BE49-F238E27FC236}">
                <a16:creationId xmlns:a16="http://schemas.microsoft.com/office/drawing/2014/main" id="{6CA43100-B35F-9142-94C3-AACD3165A331}"/>
              </a:ext>
            </a:extLst>
          </p:cNvPr>
          <p:cNvGrpSpPr/>
          <p:nvPr/>
        </p:nvGrpSpPr>
        <p:grpSpPr>
          <a:xfrm>
            <a:off x="720129" y="4833884"/>
            <a:ext cx="10751742" cy="1625696"/>
            <a:chOff x="320780" y="4833884"/>
            <a:chExt cx="10751742" cy="1625696"/>
          </a:xfrm>
        </p:grpSpPr>
        <p:sp>
          <p:nvSpPr>
            <p:cNvPr id="201" name="箭头">
              <a:extLst>
                <a:ext uri="{FF2B5EF4-FFF2-40B4-BE49-F238E27FC236}">
                  <a16:creationId xmlns:a16="http://schemas.microsoft.com/office/drawing/2014/main" id="{A16B10D8-2D72-E04F-8F3C-331451BB6703}"/>
                </a:ext>
              </a:extLst>
            </p:cNvPr>
            <p:cNvSpPr/>
            <p:nvPr/>
          </p:nvSpPr>
          <p:spPr>
            <a:xfrm>
              <a:off x="9786450" y="4925108"/>
              <a:ext cx="323128" cy="303894"/>
            </a:xfrm>
            <a:prstGeom prst="rightArrow">
              <a:avLst>
                <a:gd name="adj1" fmla="val 32362"/>
                <a:gd name="adj2" fmla="val 51149"/>
              </a:avLst>
            </a:prstGeom>
            <a:solidFill>
              <a:schemeClr val="bg1"/>
            </a:solidFill>
            <a:ln w="12700" cap="flat">
              <a:solidFill>
                <a:schemeClr val="tx1"/>
              </a:solidFill>
              <a:miter lim="400000"/>
            </a:ln>
            <a:effectLst/>
          </p:spPr>
          <p:txBody>
            <a:bodyPr wrap="square" lIns="45719" tIns="45719" rIns="45719" bIns="45719" numCol="1" anchor="ctr">
              <a:noAutofit/>
            </a:bodyP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202" name="文本框 201">
              <a:extLst>
                <a:ext uri="{FF2B5EF4-FFF2-40B4-BE49-F238E27FC236}">
                  <a16:creationId xmlns:a16="http://schemas.microsoft.com/office/drawing/2014/main" id="{07F1BEB4-B3E9-C846-9DEB-3F496741033B}"/>
                </a:ext>
              </a:extLst>
            </p:cNvPr>
            <p:cNvSpPr txBox="1"/>
            <p:nvPr/>
          </p:nvSpPr>
          <p:spPr>
            <a:xfrm>
              <a:off x="10045410" y="4890470"/>
              <a:ext cx="1027112" cy="369332"/>
            </a:xfrm>
            <a:prstGeom prst="rect">
              <a:avLst/>
            </a:prstGeom>
            <a:noFill/>
          </p:spPr>
          <p:txBody>
            <a:bodyPr wrap="square">
              <a:spAutoFit/>
            </a:bodyPr>
            <a:lstStyle/>
            <a:p>
              <a:r>
                <a:rPr lang="en-US" altLang="zh-CN" dirty="0"/>
                <a:t>Upgrade</a:t>
              </a:r>
            </a:p>
          </p:txBody>
        </p:sp>
        <p:sp>
          <p:nvSpPr>
            <p:cNvPr id="204" name="文本框 203">
              <a:extLst>
                <a:ext uri="{FF2B5EF4-FFF2-40B4-BE49-F238E27FC236}">
                  <a16:creationId xmlns:a16="http://schemas.microsoft.com/office/drawing/2014/main" id="{E17EE776-1993-3149-ABB6-41017DC2E4AC}"/>
                </a:ext>
              </a:extLst>
            </p:cNvPr>
            <p:cNvSpPr txBox="1"/>
            <p:nvPr/>
          </p:nvSpPr>
          <p:spPr>
            <a:xfrm>
              <a:off x="7201581" y="4877387"/>
              <a:ext cx="988387" cy="369332"/>
            </a:xfrm>
            <a:prstGeom prst="rect">
              <a:avLst/>
            </a:prstGeom>
            <a:noFill/>
          </p:spPr>
          <p:txBody>
            <a:bodyPr wrap="square">
              <a:spAutoFit/>
            </a:bodyPr>
            <a:lstStyle/>
            <a:p>
              <a:r>
                <a:rPr lang="en-US" altLang="zh-CN" dirty="0"/>
                <a:t>Forward</a:t>
              </a:r>
            </a:p>
          </p:txBody>
        </p:sp>
        <p:sp>
          <p:nvSpPr>
            <p:cNvPr id="206" name="文本框 205">
              <a:extLst>
                <a:ext uri="{FF2B5EF4-FFF2-40B4-BE49-F238E27FC236}">
                  <a16:creationId xmlns:a16="http://schemas.microsoft.com/office/drawing/2014/main" id="{F460CCE6-3DAE-2E41-A9E1-927E26061A2C}"/>
                </a:ext>
              </a:extLst>
            </p:cNvPr>
            <p:cNvSpPr txBox="1"/>
            <p:nvPr/>
          </p:nvSpPr>
          <p:spPr>
            <a:xfrm>
              <a:off x="8716884" y="4882753"/>
              <a:ext cx="1110916" cy="369332"/>
            </a:xfrm>
            <a:prstGeom prst="rect">
              <a:avLst/>
            </a:prstGeom>
            <a:noFill/>
          </p:spPr>
          <p:txBody>
            <a:bodyPr wrap="square">
              <a:spAutoFit/>
            </a:bodyPr>
            <a:lstStyle/>
            <a:p>
              <a:r>
                <a:rPr lang="en-US" altLang="zh-CN" dirty="0"/>
                <a:t>Backward</a:t>
              </a:r>
            </a:p>
          </p:txBody>
        </p:sp>
        <p:grpSp>
          <p:nvGrpSpPr>
            <p:cNvPr id="244" name="组合 243">
              <a:extLst>
                <a:ext uri="{FF2B5EF4-FFF2-40B4-BE49-F238E27FC236}">
                  <a16:creationId xmlns:a16="http://schemas.microsoft.com/office/drawing/2014/main" id="{96B8AD70-FB49-C94D-A113-119F0243C861}"/>
                </a:ext>
              </a:extLst>
            </p:cNvPr>
            <p:cNvGrpSpPr/>
            <p:nvPr/>
          </p:nvGrpSpPr>
          <p:grpSpPr>
            <a:xfrm>
              <a:off x="320780" y="4833884"/>
              <a:ext cx="10751742" cy="1625696"/>
              <a:chOff x="412262" y="5205473"/>
              <a:chExt cx="10751742" cy="1625696"/>
            </a:xfrm>
          </p:grpSpPr>
          <p:sp>
            <p:nvSpPr>
              <p:cNvPr id="245" name="Pre-trained Model">
                <a:extLst>
                  <a:ext uri="{FF2B5EF4-FFF2-40B4-BE49-F238E27FC236}">
                    <a16:creationId xmlns:a16="http://schemas.microsoft.com/office/drawing/2014/main" id="{569E29D7-B919-8E41-81D7-F3CDEF9DF24E}"/>
                  </a:ext>
                </a:extLst>
              </p:cNvPr>
              <p:cNvSpPr/>
              <p:nvPr/>
            </p:nvSpPr>
            <p:spPr>
              <a:xfrm>
                <a:off x="6724278" y="5687976"/>
                <a:ext cx="1869492" cy="635001"/>
              </a:xfrm>
              <a:prstGeom prst="roundRect">
                <a:avLst>
                  <a:gd name="adj" fmla="val 15000"/>
                </a:avLst>
              </a:prstGeom>
              <a:solidFill>
                <a:srgbClr val="16607D"/>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sz="1600" b="1" dirty="0">
                    <a:solidFill>
                      <a:schemeClr val="bg1"/>
                    </a:solidFill>
                    <a:latin typeface="+mn-lt"/>
                  </a:rPr>
                  <a:t>Pre-trained Model</a:t>
                </a:r>
              </a:p>
            </p:txBody>
          </p:sp>
          <p:sp>
            <p:nvSpPr>
              <p:cNvPr id="246" name="矩形">
                <a:extLst>
                  <a:ext uri="{FF2B5EF4-FFF2-40B4-BE49-F238E27FC236}">
                    <a16:creationId xmlns:a16="http://schemas.microsoft.com/office/drawing/2014/main" id="{FB817B31-83AB-364C-8CFA-3238F61359AA}"/>
                  </a:ext>
                </a:extLst>
              </p:cNvPr>
              <p:cNvSpPr/>
              <p:nvPr/>
            </p:nvSpPr>
            <p:spPr>
              <a:xfrm>
                <a:off x="2211775" y="5432202"/>
                <a:ext cx="1760888"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7" name="Best pizza ever !">
                <a:extLst>
                  <a:ext uri="{FF2B5EF4-FFF2-40B4-BE49-F238E27FC236}">
                    <a16:creationId xmlns:a16="http://schemas.microsoft.com/office/drawing/2014/main" id="{861C12DD-C384-1147-9EDE-070DEE9949C8}"/>
                  </a:ext>
                </a:extLst>
              </p:cNvPr>
              <p:cNvSpPr txBox="1"/>
              <p:nvPr/>
            </p:nvSpPr>
            <p:spPr>
              <a:xfrm>
                <a:off x="2408657" y="5485550"/>
                <a:ext cx="1438791"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dirty="0">
                    <a:latin typeface="+mn-lt"/>
                  </a:rPr>
                  <a:t>Pizza was good…</a:t>
                </a:r>
              </a:p>
            </p:txBody>
          </p:sp>
          <p:sp>
            <p:nvSpPr>
              <p:cNvPr id="248" name="箭头">
                <a:extLst>
                  <a:ext uri="{FF2B5EF4-FFF2-40B4-BE49-F238E27FC236}">
                    <a16:creationId xmlns:a16="http://schemas.microsoft.com/office/drawing/2014/main" id="{AB204C78-DB4A-B14C-907B-25876C605ABE}"/>
                  </a:ext>
                </a:extLst>
              </p:cNvPr>
              <p:cNvSpPr/>
              <p:nvPr/>
            </p:nvSpPr>
            <p:spPr>
              <a:xfrm>
                <a:off x="4337451" y="5495783"/>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9" name="矩形">
                <a:extLst>
                  <a:ext uri="{FF2B5EF4-FFF2-40B4-BE49-F238E27FC236}">
                    <a16:creationId xmlns:a16="http://schemas.microsoft.com/office/drawing/2014/main" id="{F4BD9263-BD37-D84A-B264-CC26D18E00E0}"/>
                  </a:ext>
                </a:extLst>
              </p:cNvPr>
              <p:cNvSpPr/>
              <p:nvPr/>
            </p:nvSpPr>
            <p:spPr>
              <a:xfrm>
                <a:off x="4650421" y="5346042"/>
                <a:ext cx="1760888" cy="576535"/>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0" name="矩形">
                <a:extLst>
                  <a:ext uri="{FF2B5EF4-FFF2-40B4-BE49-F238E27FC236}">
                    <a16:creationId xmlns:a16="http://schemas.microsoft.com/office/drawing/2014/main" id="{B3151292-4229-A04D-96DC-57AD53828BE3}"/>
                  </a:ext>
                </a:extLst>
              </p:cNvPr>
              <p:cNvSpPr/>
              <p:nvPr/>
            </p:nvSpPr>
            <p:spPr>
              <a:xfrm>
                <a:off x="3975501" y="5432202"/>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1" name="+1">
                <a:extLst>
                  <a:ext uri="{FF2B5EF4-FFF2-40B4-BE49-F238E27FC236}">
                    <a16:creationId xmlns:a16="http://schemas.microsoft.com/office/drawing/2014/main" id="{AF90637A-C6AF-194C-81DC-84D43268D980}"/>
                  </a:ext>
                </a:extLst>
              </p:cNvPr>
              <p:cNvSpPr txBox="1"/>
              <p:nvPr/>
            </p:nvSpPr>
            <p:spPr>
              <a:xfrm>
                <a:off x="4010452" y="5478779"/>
                <a:ext cx="28854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sz="1600"/>
                  <a:t>+1</a:t>
                </a:r>
              </a:p>
            </p:txBody>
          </p:sp>
          <p:sp>
            <p:nvSpPr>
              <p:cNvPr id="252" name="Fine-tuned Model">
                <a:extLst>
                  <a:ext uri="{FF2B5EF4-FFF2-40B4-BE49-F238E27FC236}">
                    <a16:creationId xmlns:a16="http://schemas.microsoft.com/office/drawing/2014/main" id="{FC551BD8-7057-1B47-9BD0-01D127F51C28}"/>
                  </a:ext>
                </a:extLst>
              </p:cNvPr>
              <p:cNvSpPr/>
              <p:nvPr/>
            </p:nvSpPr>
            <p:spPr>
              <a:xfrm>
                <a:off x="9151266" y="5687976"/>
                <a:ext cx="1869491" cy="635001"/>
              </a:xfrm>
              <a:prstGeom prst="roundRect">
                <a:avLst>
                  <a:gd name="adj" fmla="val 15000"/>
                </a:avLst>
              </a:prstGeom>
              <a:solidFill>
                <a:srgbClr val="FE8000"/>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spcBef>
                    <a:spcPts val="2250"/>
                  </a:spcBef>
                </a:pPr>
                <a:r>
                  <a:rPr sz="1500" b="1" dirty="0">
                    <a:latin typeface="+mn-lt"/>
                  </a:rPr>
                  <a:t>Fine-tuned Model</a:t>
                </a:r>
              </a:p>
            </p:txBody>
          </p:sp>
          <p:sp>
            <p:nvSpPr>
              <p:cNvPr id="253" name="矩形">
                <a:extLst>
                  <a:ext uri="{FF2B5EF4-FFF2-40B4-BE49-F238E27FC236}">
                    <a16:creationId xmlns:a16="http://schemas.microsoft.com/office/drawing/2014/main" id="{723325E6-A76C-AB4F-BF53-98B549010C8D}"/>
                  </a:ext>
                </a:extLst>
              </p:cNvPr>
              <p:cNvSpPr/>
              <p:nvPr/>
            </p:nvSpPr>
            <p:spPr>
              <a:xfrm>
                <a:off x="4924087" y="6275760"/>
                <a:ext cx="121355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4" name="great: 0.8">
                <a:extLst>
                  <a:ext uri="{FF2B5EF4-FFF2-40B4-BE49-F238E27FC236}">
                    <a16:creationId xmlns:a16="http://schemas.microsoft.com/office/drawing/2014/main" id="{BA00BA5D-B5C2-384C-BA7C-CA0416AD4E54}"/>
                  </a:ext>
                </a:extLst>
              </p:cNvPr>
              <p:cNvSpPr txBox="1"/>
              <p:nvPr/>
            </p:nvSpPr>
            <p:spPr>
              <a:xfrm>
                <a:off x="5052405" y="6276913"/>
                <a:ext cx="938847"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a:sym typeface="Helvetica Neue" panose="02000503000000020004"/>
                  </a:rPr>
                  <a:t>great: </a:t>
                </a:r>
                <a:r>
                  <a:rPr sz="1600"/>
                  <a:t>0.8</a:t>
                </a:r>
              </a:p>
            </p:txBody>
          </p:sp>
          <p:sp>
            <p:nvSpPr>
              <p:cNvPr id="255" name="bad: 0.8">
                <a:extLst>
                  <a:ext uri="{FF2B5EF4-FFF2-40B4-BE49-F238E27FC236}">
                    <a16:creationId xmlns:a16="http://schemas.microsoft.com/office/drawing/2014/main" id="{0BB5E802-7AB0-EE46-9AA5-8DF3A1E1ABB0}"/>
                  </a:ext>
                </a:extLst>
              </p:cNvPr>
              <p:cNvSpPr txBox="1"/>
              <p:nvPr/>
            </p:nvSpPr>
            <p:spPr>
              <a:xfrm>
                <a:off x="4976246" y="6533652"/>
                <a:ext cx="1117294"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sz="1600" b="1" dirty="0">
                    <a:sym typeface="Helvetica Neue" panose="02000503000000020004"/>
                  </a:rPr>
                  <a:t>terrible</a:t>
                </a:r>
                <a:r>
                  <a:rPr sz="1600" b="1" dirty="0">
                    <a:sym typeface="Helvetica Neue" panose="02000503000000020004"/>
                  </a:rPr>
                  <a:t>:</a:t>
                </a:r>
                <a:r>
                  <a:rPr sz="1600" dirty="0"/>
                  <a:t> 0.8</a:t>
                </a:r>
              </a:p>
            </p:txBody>
          </p:sp>
          <p:grpSp>
            <p:nvGrpSpPr>
              <p:cNvPr id="256" name="组合 255">
                <a:extLst>
                  <a:ext uri="{FF2B5EF4-FFF2-40B4-BE49-F238E27FC236}">
                    <a16:creationId xmlns:a16="http://schemas.microsoft.com/office/drawing/2014/main" id="{95A15F71-58B2-D54A-917F-7ADAEF8C6AFB}"/>
                  </a:ext>
                </a:extLst>
              </p:cNvPr>
              <p:cNvGrpSpPr/>
              <p:nvPr/>
            </p:nvGrpSpPr>
            <p:grpSpPr>
              <a:xfrm>
                <a:off x="2713626" y="6253534"/>
                <a:ext cx="817525" cy="540630"/>
                <a:chOff x="2958454" y="6275760"/>
                <a:chExt cx="817525" cy="540630"/>
              </a:xfrm>
            </p:grpSpPr>
            <p:sp>
              <p:nvSpPr>
                <p:cNvPr id="278" name="矩形">
                  <a:extLst>
                    <a:ext uri="{FF2B5EF4-FFF2-40B4-BE49-F238E27FC236}">
                      <a16:creationId xmlns:a16="http://schemas.microsoft.com/office/drawing/2014/main" id="{FB8447AB-999D-F74B-BF10-5BECF53412CA}"/>
                    </a:ext>
                  </a:extLst>
                </p:cNvPr>
                <p:cNvSpPr/>
                <p:nvPr/>
              </p:nvSpPr>
              <p:spPr>
                <a:xfrm>
                  <a:off x="2958454" y="6275760"/>
                  <a:ext cx="81752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79" name="+1: 0.8">
                  <a:extLst>
                    <a:ext uri="{FF2B5EF4-FFF2-40B4-BE49-F238E27FC236}">
                      <a16:creationId xmlns:a16="http://schemas.microsoft.com/office/drawing/2014/main" id="{DA6F8E6C-9D87-C64E-80B5-F436E0C9DF4F}"/>
                    </a:ext>
                  </a:extLst>
                </p:cNvPr>
                <p:cNvSpPr txBox="1"/>
                <p:nvPr/>
              </p:nvSpPr>
              <p:spPr>
                <a:xfrm>
                  <a:off x="3015148" y="6276913"/>
                  <a:ext cx="68929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dirty="0">
                      <a:sym typeface="Helvetica Neue" panose="02000503000000020004"/>
                    </a:rPr>
                    <a:t>+1: </a:t>
                  </a:r>
                  <a:r>
                    <a:rPr sz="1600" dirty="0"/>
                    <a:t>0.8</a:t>
                  </a:r>
                </a:p>
              </p:txBody>
            </p:sp>
            <p:sp>
              <p:nvSpPr>
                <p:cNvPr id="280" name="-1: 0.2">
                  <a:extLst>
                    <a:ext uri="{FF2B5EF4-FFF2-40B4-BE49-F238E27FC236}">
                      <a16:creationId xmlns:a16="http://schemas.microsoft.com/office/drawing/2014/main" id="{92759392-DC94-354E-9B4C-F86901990A3E}"/>
                    </a:ext>
                  </a:extLst>
                </p:cNvPr>
                <p:cNvSpPr txBox="1"/>
                <p:nvPr/>
              </p:nvSpPr>
              <p:spPr>
                <a:xfrm>
                  <a:off x="3055787" y="6518873"/>
                  <a:ext cx="64601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a:sym typeface="Helvetica Neue" panose="02000503000000020004"/>
                    </a:rPr>
                    <a:t>-1: </a:t>
                  </a:r>
                  <a:r>
                    <a:rPr sz="1600"/>
                    <a:t>0.2</a:t>
                  </a:r>
                </a:p>
              </p:txBody>
            </p:sp>
          </p:grpSp>
          <p:sp>
            <p:nvSpPr>
              <p:cNvPr id="257" name="箭头">
                <a:extLst>
                  <a:ext uri="{FF2B5EF4-FFF2-40B4-BE49-F238E27FC236}">
                    <a16:creationId xmlns:a16="http://schemas.microsoft.com/office/drawing/2014/main" id="{D9A60A31-E26C-5E47-98AC-C8B2C0AF6557}"/>
                  </a:ext>
                </a:extLst>
              </p:cNvPr>
              <p:cNvSpPr/>
              <p:nvPr/>
            </p:nvSpPr>
            <p:spPr>
              <a:xfrm rot="1509871">
                <a:off x="6410856" y="5632057"/>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8" name="箭头">
                <a:extLst>
                  <a:ext uri="{FF2B5EF4-FFF2-40B4-BE49-F238E27FC236}">
                    <a16:creationId xmlns:a16="http://schemas.microsoft.com/office/drawing/2014/main" id="{8FCA7FAC-1052-8743-BEB9-908EF1C1075C}"/>
                  </a:ext>
                </a:extLst>
              </p:cNvPr>
              <p:cNvSpPr/>
              <p:nvPr/>
            </p:nvSpPr>
            <p:spPr>
              <a:xfrm rot="8573439">
                <a:off x="6111083" y="6283021"/>
                <a:ext cx="601384" cy="260011"/>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9" name="箭头">
                <a:extLst>
                  <a:ext uri="{FF2B5EF4-FFF2-40B4-BE49-F238E27FC236}">
                    <a16:creationId xmlns:a16="http://schemas.microsoft.com/office/drawing/2014/main" id="{476C94AC-1F90-B948-9713-A6E552B3B943}"/>
                  </a:ext>
                </a:extLst>
              </p:cNvPr>
              <p:cNvSpPr/>
              <p:nvPr/>
            </p:nvSpPr>
            <p:spPr>
              <a:xfrm rot="10800000">
                <a:off x="3546488" y="6393916"/>
                <a:ext cx="1359739"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0" name="矩形">
                <a:extLst>
                  <a:ext uri="{FF2B5EF4-FFF2-40B4-BE49-F238E27FC236}">
                    <a16:creationId xmlns:a16="http://schemas.microsoft.com/office/drawing/2014/main" id="{8C7A9C7B-8C63-EC4B-91F2-3D7538E486F1}"/>
                  </a:ext>
                </a:extLst>
              </p:cNvPr>
              <p:cNvSpPr/>
              <p:nvPr/>
            </p:nvSpPr>
            <p:spPr>
              <a:xfrm>
                <a:off x="4480190" y="5953041"/>
                <a:ext cx="568396" cy="287511"/>
              </a:xfrm>
              <a:prstGeom prst="rect">
                <a:avLst/>
              </a:prstGeom>
              <a:solidFill>
                <a:schemeClr val="bg2">
                  <a:lumMod val="50000"/>
                  <a:alpha val="33874"/>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61" name="Loss">
                <a:extLst>
                  <a:ext uri="{FF2B5EF4-FFF2-40B4-BE49-F238E27FC236}">
                    <a16:creationId xmlns:a16="http://schemas.microsoft.com/office/drawing/2014/main" id="{674C1688-E08D-B046-8302-59F4DD4BDA3D}"/>
                  </a:ext>
                </a:extLst>
              </p:cNvPr>
              <p:cNvSpPr txBox="1"/>
              <p:nvPr/>
            </p:nvSpPr>
            <p:spPr>
              <a:xfrm>
                <a:off x="4689685" y="5925178"/>
                <a:ext cx="5136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endParaRPr sz="1600" dirty="0">
                  <a:latin typeface="+mn-lt"/>
                </a:endParaRPr>
              </a:p>
            </p:txBody>
          </p:sp>
          <p:cxnSp>
            <p:nvCxnSpPr>
              <p:cNvPr id="262" name="连接线">
                <a:extLst>
                  <a:ext uri="{FF2B5EF4-FFF2-40B4-BE49-F238E27FC236}">
                    <a16:creationId xmlns:a16="http://schemas.microsoft.com/office/drawing/2014/main" id="{330E16D9-DF3D-2148-9200-F37D3D7E8320}"/>
                  </a:ext>
                </a:extLst>
              </p:cNvPr>
              <p:cNvCxnSpPr/>
              <p:nvPr/>
            </p:nvCxnSpPr>
            <p:spPr>
              <a:xfrm flipH="1" flipV="1">
                <a:off x="3409236" y="5759430"/>
                <a:ext cx="977789" cy="302006"/>
              </a:xfrm>
              <a:prstGeom prst="straightConnector1">
                <a:avLst/>
              </a:prstGeom>
              <a:ln w="38100">
                <a:solidFill>
                  <a:schemeClr val="accent3">
                    <a:hueOff val="914338"/>
                    <a:satOff val="31515"/>
                    <a:lumOff val="-30788"/>
                  </a:schemeClr>
                </a:solidFill>
                <a:custDash>
                  <a:ds d="200000" sp="200000"/>
                </a:custDash>
                <a:miter lim="400000"/>
                <a:headEnd type="triangle"/>
              </a:ln>
            </p:spPr>
          </p:cxnSp>
          <p:cxnSp>
            <p:nvCxnSpPr>
              <p:cNvPr id="263" name="连接线">
                <a:extLst>
                  <a:ext uri="{FF2B5EF4-FFF2-40B4-BE49-F238E27FC236}">
                    <a16:creationId xmlns:a16="http://schemas.microsoft.com/office/drawing/2014/main" id="{52FB715F-B54E-2746-9C64-BB8367C69E6C}"/>
                  </a:ext>
                </a:extLst>
              </p:cNvPr>
              <p:cNvCxnSpPr/>
              <p:nvPr/>
            </p:nvCxnSpPr>
            <p:spPr>
              <a:xfrm flipH="1">
                <a:off x="3447545" y="6163646"/>
                <a:ext cx="939480" cy="277180"/>
              </a:xfrm>
              <a:prstGeom prst="straightConnector1">
                <a:avLst/>
              </a:prstGeom>
              <a:ln w="38100">
                <a:solidFill>
                  <a:schemeClr val="accent3">
                    <a:hueOff val="914338"/>
                    <a:satOff val="31515"/>
                    <a:lumOff val="-30788"/>
                  </a:schemeClr>
                </a:solidFill>
                <a:custDash>
                  <a:ds d="200000" sp="200000"/>
                </a:custDash>
                <a:miter lim="400000"/>
                <a:headEnd type="triangle"/>
              </a:ln>
            </p:spPr>
          </p:cxnSp>
          <p:sp>
            <p:nvSpPr>
              <p:cNvPr id="264" name="线条">
                <a:extLst>
                  <a:ext uri="{FF2B5EF4-FFF2-40B4-BE49-F238E27FC236}">
                    <a16:creationId xmlns:a16="http://schemas.microsoft.com/office/drawing/2014/main" id="{6831354F-AD49-2347-8345-3442123817C3}"/>
                  </a:ext>
                </a:extLst>
              </p:cNvPr>
              <p:cNvSpPr/>
              <p:nvPr/>
            </p:nvSpPr>
            <p:spPr>
              <a:xfrm>
                <a:off x="5054958" y="6063887"/>
                <a:ext cx="1662949"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265" name="矩形">
                <a:extLst>
                  <a:ext uri="{FF2B5EF4-FFF2-40B4-BE49-F238E27FC236}">
                    <a16:creationId xmlns:a16="http://schemas.microsoft.com/office/drawing/2014/main" id="{582E956A-328D-3D42-89E1-C32B282AD0C5}"/>
                  </a:ext>
                </a:extLst>
              </p:cNvPr>
              <p:cNvSpPr/>
              <p:nvPr/>
            </p:nvSpPr>
            <p:spPr>
              <a:xfrm>
                <a:off x="1977629" y="5205473"/>
                <a:ext cx="9186375" cy="160000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6" name="箭头">
                <a:extLst>
                  <a:ext uri="{FF2B5EF4-FFF2-40B4-BE49-F238E27FC236}">
                    <a16:creationId xmlns:a16="http://schemas.microsoft.com/office/drawing/2014/main" id="{DFC42870-3288-C34E-AC2A-FB350CE855D3}"/>
                  </a:ext>
                </a:extLst>
              </p:cNvPr>
              <p:cNvSpPr/>
              <p:nvPr/>
            </p:nvSpPr>
            <p:spPr>
              <a:xfrm>
                <a:off x="8710954" y="5911941"/>
                <a:ext cx="323127" cy="303894"/>
              </a:xfrm>
              <a:prstGeom prst="rightArrow">
                <a:avLst>
                  <a:gd name="adj1" fmla="val 32362"/>
                  <a:gd name="adj2" fmla="val 51149"/>
                </a:avLst>
              </a:prstGeom>
              <a:solidFill>
                <a:schemeClr val="bg1"/>
              </a:solidFill>
              <a:ln w="12700">
                <a:solidFill>
                  <a:schemeClr val="tx1"/>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7" name="Local Prompt Training">
                <a:extLst>
                  <a:ext uri="{FF2B5EF4-FFF2-40B4-BE49-F238E27FC236}">
                    <a16:creationId xmlns:a16="http://schemas.microsoft.com/office/drawing/2014/main" id="{DA4BBF99-112B-9B44-BDE3-83B5A27DE780}"/>
                  </a:ext>
                </a:extLst>
              </p:cNvPr>
              <p:cNvSpPr txBox="1"/>
              <p:nvPr/>
            </p:nvSpPr>
            <p:spPr>
              <a:xfrm>
                <a:off x="7719639" y="6388755"/>
                <a:ext cx="2788615" cy="383695"/>
              </a:xfrm>
              <a:prstGeom prst="rect">
                <a:avLst/>
              </a:prstGeom>
              <a:noFill/>
              <a:ln w="12700">
                <a:solidFill>
                  <a:srgbClr val="000000"/>
                </a:solidFill>
                <a:miter lim="400000"/>
              </a:ln>
            </p:spPr>
            <p:txBody>
              <a:bodyPr wrap="square" lIns="25400" tIns="25400" rIns="25400" bIns="25400" anchor="ctr">
                <a:spAutoFit/>
              </a:bodyPr>
              <a:lstStyle>
                <a:lvl1pPr algn="l">
                  <a:lnSpc>
                    <a:spcPct val="90000"/>
                  </a:lnSpc>
                  <a:spcBef>
                    <a:spcPts val="4500"/>
                  </a:spcBef>
                  <a:defRPr sz="4800" b="1">
                    <a:solidFill>
                      <a:srgbClr val="FFFFFF"/>
                    </a:solidFill>
                  </a:defRPr>
                </a:lvl1pPr>
              </a:lstStyle>
              <a:p>
                <a:r>
                  <a:rPr sz="2400" dirty="0">
                    <a:solidFill>
                      <a:schemeClr val="tx1"/>
                    </a:solidFill>
                  </a:rPr>
                  <a:t>Local Prompt Training</a:t>
                </a:r>
              </a:p>
            </p:txBody>
          </p:sp>
          <p:sp>
            <p:nvSpPr>
              <p:cNvPr id="268" name="箭头">
                <a:extLst>
                  <a:ext uri="{FF2B5EF4-FFF2-40B4-BE49-F238E27FC236}">
                    <a16:creationId xmlns:a16="http://schemas.microsoft.com/office/drawing/2014/main" id="{8BFEFF57-5009-B34C-B7DD-1200BD351C85}"/>
                  </a:ext>
                </a:extLst>
              </p:cNvPr>
              <p:cNvSpPr/>
              <p:nvPr/>
            </p:nvSpPr>
            <p:spPr>
              <a:xfrm>
                <a:off x="6921112" y="5287061"/>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70" name="线条">
                <a:extLst>
                  <a:ext uri="{FF2B5EF4-FFF2-40B4-BE49-F238E27FC236}">
                    <a16:creationId xmlns:a16="http://schemas.microsoft.com/office/drawing/2014/main" id="{1676F2E1-7ACD-4E42-9B18-F46C68372687}"/>
                  </a:ext>
                </a:extLst>
              </p:cNvPr>
              <p:cNvSpPr/>
              <p:nvPr/>
            </p:nvSpPr>
            <p:spPr>
              <a:xfrm>
                <a:off x="8256302" y="5425429"/>
                <a:ext cx="568396"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272" name="矩形">
                <a:extLst>
                  <a:ext uri="{FF2B5EF4-FFF2-40B4-BE49-F238E27FC236}">
                    <a16:creationId xmlns:a16="http://schemas.microsoft.com/office/drawing/2014/main" id="{71DADCAB-D59B-FB45-A0C4-1585D66450CF}"/>
                  </a:ext>
                </a:extLst>
              </p:cNvPr>
              <p:cNvSpPr/>
              <p:nvPr/>
            </p:nvSpPr>
            <p:spPr>
              <a:xfrm>
                <a:off x="426383" y="5425429"/>
                <a:ext cx="1083853" cy="404216"/>
              </a:xfrm>
              <a:prstGeom prst="rect">
                <a:avLst/>
              </a:prstGeom>
              <a:solidFill>
                <a:schemeClr val="accent1">
                  <a:lumOff val="16847"/>
                  <a:alpha val="24617"/>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73" name="矩形">
                <a:extLst>
                  <a:ext uri="{FF2B5EF4-FFF2-40B4-BE49-F238E27FC236}">
                    <a16:creationId xmlns:a16="http://schemas.microsoft.com/office/drawing/2014/main" id="{0303EADC-2CD3-B148-95E5-1DCEAF910897}"/>
                  </a:ext>
                </a:extLst>
              </p:cNvPr>
              <p:cNvSpPr/>
              <p:nvPr/>
            </p:nvSpPr>
            <p:spPr>
              <a:xfrm>
                <a:off x="412262" y="6021455"/>
                <a:ext cx="1083853" cy="404216"/>
              </a:xfrm>
              <a:prstGeom prst="rect">
                <a:avLst/>
              </a:prstGeom>
              <a:solidFill>
                <a:srgbClr val="60D937">
                  <a:alpha val="33874"/>
                </a:srgb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74" name="Best pizza ever !">
                <a:extLst>
                  <a:ext uri="{FF2B5EF4-FFF2-40B4-BE49-F238E27FC236}">
                    <a16:creationId xmlns:a16="http://schemas.microsoft.com/office/drawing/2014/main" id="{EE246144-7088-0446-86F3-8AB888780A38}"/>
                  </a:ext>
                </a:extLst>
              </p:cNvPr>
              <p:cNvSpPr txBox="1"/>
              <p:nvPr/>
            </p:nvSpPr>
            <p:spPr>
              <a:xfrm>
                <a:off x="4799149" y="5372343"/>
                <a:ext cx="1533368" cy="543739"/>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altLang="zh-CN" sz="1600" dirty="0">
                    <a:latin typeface="+mn-lt"/>
                  </a:rPr>
                  <a:t>It was &lt;MASK&gt;. </a:t>
                </a:r>
              </a:p>
              <a:p>
                <a:pPr algn="ctr"/>
                <a:r>
                  <a:rPr lang="en-US" altLang="zh-CN" sz="1600" dirty="0">
                    <a:latin typeface="+mn-lt"/>
                  </a:rPr>
                  <a:t>Pizza was good..."</a:t>
                </a:r>
              </a:p>
            </p:txBody>
          </p:sp>
          <p:sp>
            <p:nvSpPr>
              <p:cNvPr id="275" name="Best pizza ever !">
                <a:extLst>
                  <a:ext uri="{FF2B5EF4-FFF2-40B4-BE49-F238E27FC236}">
                    <a16:creationId xmlns:a16="http://schemas.microsoft.com/office/drawing/2014/main" id="{47BACDE6-7B8D-5546-AF92-AF989C389AA7}"/>
                  </a:ext>
                </a:extLst>
              </p:cNvPr>
              <p:cNvSpPr txBox="1"/>
              <p:nvPr/>
            </p:nvSpPr>
            <p:spPr>
              <a:xfrm>
                <a:off x="501130" y="5485550"/>
                <a:ext cx="902363"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Input Text</a:t>
                </a:r>
                <a:endParaRPr sz="1600" b="1" dirty="0">
                  <a:latin typeface="+mn-lt"/>
                </a:endParaRPr>
              </a:p>
            </p:txBody>
          </p:sp>
          <p:sp>
            <p:nvSpPr>
              <p:cNvPr id="276" name="Best pizza ever !">
                <a:extLst>
                  <a:ext uri="{FF2B5EF4-FFF2-40B4-BE49-F238E27FC236}">
                    <a16:creationId xmlns:a16="http://schemas.microsoft.com/office/drawing/2014/main" id="{2DE58F73-803B-BB4B-B7D8-1909A73E4D09}"/>
                  </a:ext>
                </a:extLst>
              </p:cNvPr>
              <p:cNvSpPr txBox="1"/>
              <p:nvPr/>
            </p:nvSpPr>
            <p:spPr>
              <a:xfrm>
                <a:off x="690947" y="6091238"/>
                <a:ext cx="501740"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Label</a:t>
                </a:r>
                <a:endParaRPr sz="1600" b="1" dirty="0">
                  <a:latin typeface="+mn-lt"/>
                </a:endParaRPr>
              </a:p>
            </p:txBody>
          </p:sp>
          <p:sp>
            <p:nvSpPr>
              <p:cNvPr id="277" name="文本框 276">
                <a:extLst>
                  <a:ext uri="{FF2B5EF4-FFF2-40B4-BE49-F238E27FC236}">
                    <a16:creationId xmlns:a16="http://schemas.microsoft.com/office/drawing/2014/main" id="{6FEA0949-94C0-E849-9A02-E31535E50713}"/>
                  </a:ext>
                </a:extLst>
              </p:cNvPr>
              <p:cNvSpPr txBox="1"/>
              <p:nvPr/>
            </p:nvSpPr>
            <p:spPr>
              <a:xfrm>
                <a:off x="4475696" y="5904172"/>
                <a:ext cx="583814" cy="369332"/>
              </a:xfrm>
              <a:prstGeom prst="rect">
                <a:avLst/>
              </a:prstGeom>
              <a:noFill/>
            </p:spPr>
            <p:txBody>
              <a:bodyPr wrap="square" rtlCol="0">
                <a:spAutoFit/>
              </a:bodyPr>
              <a:lstStyle/>
              <a:p>
                <a:r>
                  <a:rPr kumimoji="1" lang="en-US" altLang="zh-CN" dirty="0">
                    <a:solidFill>
                      <a:schemeClr val="bg1"/>
                    </a:solidFill>
                  </a:rPr>
                  <a:t>Loss</a:t>
                </a:r>
                <a:endParaRPr kumimoji="1" lang="zh-CN" altLang="en-US" dirty="0">
                  <a:solidFill>
                    <a:schemeClr val="bg1"/>
                  </a:solidFill>
                </a:endParaRPr>
              </a:p>
            </p:txBody>
          </p:sp>
        </p:grpSp>
      </p:grpSp>
      <p:sp>
        <p:nvSpPr>
          <p:cNvPr id="5" name="灯片编号占位符 4">
            <a:extLst>
              <a:ext uri="{FF2B5EF4-FFF2-40B4-BE49-F238E27FC236}">
                <a16:creationId xmlns:a16="http://schemas.microsoft.com/office/drawing/2014/main" id="{0059D1CB-CF0F-F149-96DA-AACD0B7A3CCC}"/>
              </a:ext>
            </a:extLst>
          </p:cNvPr>
          <p:cNvSpPr>
            <a:spLocks noGrp="1"/>
          </p:cNvSpPr>
          <p:nvPr>
            <p:ph type="sldNum" sz="quarter" idx="4"/>
          </p:nvPr>
        </p:nvSpPr>
        <p:spPr/>
        <p:txBody>
          <a:bodyPr/>
          <a:lstStyle/>
          <a:p>
            <a:fld id="{9FE11B73-A815-BF4E-9B20-19D14749F6B9}" type="slidenum">
              <a:rPr kumimoji="1" lang="zh-CN" altLang="en-US" smtClean="0"/>
              <a:pPr/>
              <a:t>4</a:t>
            </a:fld>
            <a:r>
              <a:rPr kumimoji="1" lang="en-US" altLang="zh-CN"/>
              <a:t>/16</a:t>
            </a:r>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组合 184">
            <a:extLst>
              <a:ext uri="{FF2B5EF4-FFF2-40B4-BE49-F238E27FC236}">
                <a16:creationId xmlns:a16="http://schemas.microsoft.com/office/drawing/2014/main" id="{7DD9A88F-2824-6848-8330-FE2FE3FEB539}"/>
              </a:ext>
            </a:extLst>
          </p:cNvPr>
          <p:cNvGrpSpPr/>
          <p:nvPr/>
        </p:nvGrpSpPr>
        <p:grpSpPr>
          <a:xfrm>
            <a:off x="8919167" y="1036973"/>
            <a:ext cx="3146924" cy="4053870"/>
            <a:chOff x="9033785" y="790162"/>
            <a:chExt cx="3146924" cy="4053870"/>
          </a:xfrm>
        </p:grpSpPr>
        <p:sp>
          <p:nvSpPr>
            <p:cNvPr id="186" name="矩形">
              <a:extLst>
                <a:ext uri="{FF2B5EF4-FFF2-40B4-BE49-F238E27FC236}">
                  <a16:creationId xmlns:a16="http://schemas.microsoft.com/office/drawing/2014/main" id="{5C9D800F-7E61-2546-AC5C-A26A6C775E19}"/>
                </a:ext>
              </a:extLst>
            </p:cNvPr>
            <p:cNvSpPr/>
            <p:nvPr/>
          </p:nvSpPr>
          <p:spPr>
            <a:xfrm>
              <a:off x="9855262" y="2804345"/>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87" name="椭圆形">
              <a:extLst>
                <a:ext uri="{FF2B5EF4-FFF2-40B4-BE49-F238E27FC236}">
                  <a16:creationId xmlns:a16="http://schemas.microsoft.com/office/drawing/2014/main" id="{492A6BAD-FF31-B640-841D-60220F251F26}"/>
                </a:ext>
              </a:extLst>
            </p:cNvPr>
            <p:cNvSpPr/>
            <p:nvPr/>
          </p:nvSpPr>
          <p:spPr>
            <a:xfrm>
              <a:off x="10251795" y="28263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88" name="椭圆形">
              <a:extLst>
                <a:ext uri="{FF2B5EF4-FFF2-40B4-BE49-F238E27FC236}">
                  <a16:creationId xmlns:a16="http://schemas.microsoft.com/office/drawing/2014/main" id="{0B2CD259-E017-FC40-BC63-512344242CDC}"/>
                </a:ext>
              </a:extLst>
            </p:cNvPr>
            <p:cNvSpPr/>
            <p:nvPr/>
          </p:nvSpPr>
          <p:spPr>
            <a:xfrm>
              <a:off x="10586654" y="28263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89" name="…">
              <a:extLst>
                <a:ext uri="{FF2B5EF4-FFF2-40B4-BE49-F238E27FC236}">
                  <a16:creationId xmlns:a16="http://schemas.microsoft.com/office/drawing/2014/main" id="{8C852CD7-4C7F-3845-B000-E962F70DB33B}"/>
                </a:ext>
              </a:extLst>
            </p:cNvPr>
            <p:cNvSpPr txBox="1"/>
            <p:nvPr/>
          </p:nvSpPr>
          <p:spPr>
            <a:xfrm>
              <a:off x="10882181" y="2684404"/>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190" name="椭圆形">
              <a:extLst>
                <a:ext uri="{FF2B5EF4-FFF2-40B4-BE49-F238E27FC236}">
                  <a16:creationId xmlns:a16="http://schemas.microsoft.com/office/drawing/2014/main" id="{A11BB957-BBB6-A14E-9271-95E7C11FD1F2}"/>
                </a:ext>
              </a:extLst>
            </p:cNvPr>
            <p:cNvSpPr/>
            <p:nvPr/>
          </p:nvSpPr>
          <p:spPr>
            <a:xfrm>
              <a:off x="11256374" y="28263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1" name="椭圆形">
              <a:extLst>
                <a:ext uri="{FF2B5EF4-FFF2-40B4-BE49-F238E27FC236}">
                  <a16:creationId xmlns:a16="http://schemas.microsoft.com/office/drawing/2014/main" id="{E37DC4B0-D76E-AD4D-8DED-66CA4DCD3C66}"/>
                </a:ext>
              </a:extLst>
            </p:cNvPr>
            <p:cNvSpPr/>
            <p:nvPr/>
          </p:nvSpPr>
          <p:spPr>
            <a:xfrm>
              <a:off x="11583478" y="282633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2" name="矩形">
              <a:extLst>
                <a:ext uri="{FF2B5EF4-FFF2-40B4-BE49-F238E27FC236}">
                  <a16:creationId xmlns:a16="http://schemas.microsoft.com/office/drawing/2014/main" id="{BB717BBF-C7AB-0849-BFB9-C8E6DEFC8E02}"/>
                </a:ext>
              </a:extLst>
            </p:cNvPr>
            <p:cNvSpPr/>
            <p:nvPr/>
          </p:nvSpPr>
          <p:spPr>
            <a:xfrm>
              <a:off x="9867596" y="1793881"/>
              <a:ext cx="2096932" cy="341525"/>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93" name="椭圆形">
              <a:extLst>
                <a:ext uri="{FF2B5EF4-FFF2-40B4-BE49-F238E27FC236}">
                  <a16:creationId xmlns:a16="http://schemas.microsoft.com/office/drawing/2014/main" id="{8B35C707-BB43-4448-8BD6-794ABF45CC62}"/>
                </a:ext>
              </a:extLst>
            </p:cNvPr>
            <p:cNvSpPr/>
            <p:nvPr/>
          </p:nvSpPr>
          <p:spPr>
            <a:xfrm>
              <a:off x="10250412" y="180607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4" name="椭圆形">
              <a:extLst>
                <a:ext uri="{FF2B5EF4-FFF2-40B4-BE49-F238E27FC236}">
                  <a16:creationId xmlns:a16="http://schemas.microsoft.com/office/drawing/2014/main" id="{82B0F444-0687-474D-B352-BA20A7D6806D}"/>
                </a:ext>
              </a:extLst>
            </p:cNvPr>
            <p:cNvSpPr/>
            <p:nvPr/>
          </p:nvSpPr>
          <p:spPr>
            <a:xfrm>
              <a:off x="10586014" y="180445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5" name="…">
              <a:extLst>
                <a:ext uri="{FF2B5EF4-FFF2-40B4-BE49-F238E27FC236}">
                  <a16:creationId xmlns:a16="http://schemas.microsoft.com/office/drawing/2014/main" id="{02A9E0E5-29D0-C144-A5CB-8DA1616D7184}"/>
                </a:ext>
              </a:extLst>
            </p:cNvPr>
            <p:cNvSpPr txBox="1"/>
            <p:nvPr/>
          </p:nvSpPr>
          <p:spPr>
            <a:xfrm>
              <a:off x="10893302" y="1702007"/>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196" name="椭圆形">
              <a:extLst>
                <a:ext uri="{FF2B5EF4-FFF2-40B4-BE49-F238E27FC236}">
                  <a16:creationId xmlns:a16="http://schemas.microsoft.com/office/drawing/2014/main" id="{018DF672-77B9-BF42-B7B3-E43C656C64B7}"/>
                </a:ext>
              </a:extLst>
            </p:cNvPr>
            <p:cNvSpPr/>
            <p:nvPr/>
          </p:nvSpPr>
          <p:spPr>
            <a:xfrm>
              <a:off x="11218610" y="180445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7" name="椭圆形">
              <a:extLst>
                <a:ext uri="{FF2B5EF4-FFF2-40B4-BE49-F238E27FC236}">
                  <a16:creationId xmlns:a16="http://schemas.microsoft.com/office/drawing/2014/main" id="{3F4FE070-BBAA-9B40-B053-15950AAEC6F6}"/>
                </a:ext>
              </a:extLst>
            </p:cNvPr>
            <p:cNvSpPr/>
            <p:nvPr/>
          </p:nvSpPr>
          <p:spPr>
            <a:xfrm>
              <a:off x="11583477" y="180445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8" name="矩形">
              <a:extLst>
                <a:ext uri="{FF2B5EF4-FFF2-40B4-BE49-F238E27FC236}">
                  <a16:creationId xmlns:a16="http://schemas.microsoft.com/office/drawing/2014/main" id="{279D380B-1744-4844-B664-A068C814AB21}"/>
                </a:ext>
              </a:extLst>
            </p:cNvPr>
            <p:cNvSpPr/>
            <p:nvPr/>
          </p:nvSpPr>
          <p:spPr>
            <a:xfrm>
              <a:off x="9855262" y="2279948"/>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99" name="椭圆形">
              <a:extLst>
                <a:ext uri="{FF2B5EF4-FFF2-40B4-BE49-F238E27FC236}">
                  <a16:creationId xmlns:a16="http://schemas.microsoft.com/office/drawing/2014/main" id="{46AFE66B-16A8-F54C-908F-540BC72534E9}"/>
                </a:ext>
              </a:extLst>
            </p:cNvPr>
            <p:cNvSpPr/>
            <p:nvPr/>
          </p:nvSpPr>
          <p:spPr>
            <a:xfrm>
              <a:off x="9916935" y="2301939"/>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00" name="椭圆形">
              <a:extLst>
                <a:ext uri="{FF2B5EF4-FFF2-40B4-BE49-F238E27FC236}">
                  <a16:creationId xmlns:a16="http://schemas.microsoft.com/office/drawing/2014/main" id="{E8A77398-4FDF-A54D-BD2F-166C8670BEBF}"/>
                </a:ext>
              </a:extLst>
            </p:cNvPr>
            <p:cNvSpPr/>
            <p:nvPr/>
          </p:nvSpPr>
          <p:spPr>
            <a:xfrm>
              <a:off x="10251795" y="2301939"/>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01" name="椭圆形">
              <a:extLst>
                <a:ext uri="{FF2B5EF4-FFF2-40B4-BE49-F238E27FC236}">
                  <a16:creationId xmlns:a16="http://schemas.microsoft.com/office/drawing/2014/main" id="{6F0BA47E-7E28-5543-B051-B88E3AFD501F}"/>
                </a:ext>
              </a:extLst>
            </p:cNvPr>
            <p:cNvSpPr/>
            <p:nvPr/>
          </p:nvSpPr>
          <p:spPr>
            <a:xfrm>
              <a:off x="10586654" y="2301939"/>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02" name="…">
              <a:extLst>
                <a:ext uri="{FF2B5EF4-FFF2-40B4-BE49-F238E27FC236}">
                  <a16:creationId xmlns:a16="http://schemas.microsoft.com/office/drawing/2014/main" id="{F259451F-9527-644A-A3BF-0C6EA270CF97}"/>
                </a:ext>
              </a:extLst>
            </p:cNvPr>
            <p:cNvSpPr txBox="1"/>
            <p:nvPr/>
          </p:nvSpPr>
          <p:spPr>
            <a:xfrm>
              <a:off x="10882180" y="2160007"/>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03" name="椭圆形">
              <a:extLst>
                <a:ext uri="{FF2B5EF4-FFF2-40B4-BE49-F238E27FC236}">
                  <a16:creationId xmlns:a16="http://schemas.microsoft.com/office/drawing/2014/main" id="{13138995-41B1-4545-BA97-0704BE25C467}"/>
                </a:ext>
              </a:extLst>
            </p:cNvPr>
            <p:cNvSpPr/>
            <p:nvPr/>
          </p:nvSpPr>
          <p:spPr>
            <a:xfrm>
              <a:off x="11256374" y="230193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04" name="椭圆形">
              <a:extLst>
                <a:ext uri="{FF2B5EF4-FFF2-40B4-BE49-F238E27FC236}">
                  <a16:creationId xmlns:a16="http://schemas.microsoft.com/office/drawing/2014/main" id="{1EA2127F-FB8E-7F4D-83C8-8BE94DBDA5C6}"/>
                </a:ext>
              </a:extLst>
            </p:cNvPr>
            <p:cNvSpPr/>
            <p:nvPr/>
          </p:nvSpPr>
          <p:spPr>
            <a:xfrm>
              <a:off x="11583478" y="230193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05" name="…">
              <a:extLst>
                <a:ext uri="{FF2B5EF4-FFF2-40B4-BE49-F238E27FC236}">
                  <a16:creationId xmlns:a16="http://schemas.microsoft.com/office/drawing/2014/main" id="{E04AC625-B885-4F47-96D0-FDF973C695FF}"/>
                </a:ext>
              </a:extLst>
            </p:cNvPr>
            <p:cNvSpPr txBox="1"/>
            <p:nvPr/>
          </p:nvSpPr>
          <p:spPr>
            <a:xfrm>
              <a:off x="10787463" y="330454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206" name="矩形">
              <a:extLst>
                <a:ext uri="{FF2B5EF4-FFF2-40B4-BE49-F238E27FC236}">
                  <a16:creationId xmlns:a16="http://schemas.microsoft.com/office/drawing/2014/main" id="{8FE00AE4-8E62-6340-A421-13D69089D9E2}"/>
                </a:ext>
              </a:extLst>
            </p:cNvPr>
            <p:cNvSpPr/>
            <p:nvPr/>
          </p:nvSpPr>
          <p:spPr>
            <a:xfrm>
              <a:off x="9867596" y="4367815"/>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07" name="椭圆形">
              <a:extLst>
                <a:ext uri="{FF2B5EF4-FFF2-40B4-BE49-F238E27FC236}">
                  <a16:creationId xmlns:a16="http://schemas.microsoft.com/office/drawing/2014/main" id="{F540B3DC-3D06-4442-AA22-59564BF17899}"/>
                </a:ext>
              </a:extLst>
            </p:cNvPr>
            <p:cNvSpPr/>
            <p:nvPr/>
          </p:nvSpPr>
          <p:spPr>
            <a:xfrm>
              <a:off x="9929269" y="4389806"/>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08" name="椭圆形">
              <a:extLst>
                <a:ext uri="{FF2B5EF4-FFF2-40B4-BE49-F238E27FC236}">
                  <a16:creationId xmlns:a16="http://schemas.microsoft.com/office/drawing/2014/main" id="{4C9B3D34-D6AF-E542-B99D-A0067B5561D2}"/>
                </a:ext>
              </a:extLst>
            </p:cNvPr>
            <p:cNvSpPr/>
            <p:nvPr/>
          </p:nvSpPr>
          <p:spPr>
            <a:xfrm>
              <a:off x="10264129" y="4389806"/>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09" name="椭圆形">
              <a:extLst>
                <a:ext uri="{FF2B5EF4-FFF2-40B4-BE49-F238E27FC236}">
                  <a16:creationId xmlns:a16="http://schemas.microsoft.com/office/drawing/2014/main" id="{7748A5DA-EBFD-4842-A0BA-7F4C4263765B}"/>
                </a:ext>
              </a:extLst>
            </p:cNvPr>
            <p:cNvSpPr/>
            <p:nvPr/>
          </p:nvSpPr>
          <p:spPr>
            <a:xfrm>
              <a:off x="10598988" y="438980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10" name="…">
              <a:extLst>
                <a:ext uri="{FF2B5EF4-FFF2-40B4-BE49-F238E27FC236}">
                  <a16:creationId xmlns:a16="http://schemas.microsoft.com/office/drawing/2014/main" id="{7BBA763E-58FE-A342-BE87-A3166E085EE0}"/>
                </a:ext>
              </a:extLst>
            </p:cNvPr>
            <p:cNvSpPr txBox="1"/>
            <p:nvPr/>
          </p:nvSpPr>
          <p:spPr>
            <a:xfrm>
              <a:off x="10894514" y="4247874"/>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11" name="椭圆形">
              <a:extLst>
                <a:ext uri="{FF2B5EF4-FFF2-40B4-BE49-F238E27FC236}">
                  <a16:creationId xmlns:a16="http://schemas.microsoft.com/office/drawing/2014/main" id="{24A6C422-75C6-394D-9C30-DEDBAAF682A1}"/>
                </a:ext>
              </a:extLst>
            </p:cNvPr>
            <p:cNvSpPr/>
            <p:nvPr/>
          </p:nvSpPr>
          <p:spPr>
            <a:xfrm>
              <a:off x="11268708" y="438980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12" name="椭圆形">
              <a:extLst>
                <a:ext uri="{FF2B5EF4-FFF2-40B4-BE49-F238E27FC236}">
                  <a16:creationId xmlns:a16="http://schemas.microsoft.com/office/drawing/2014/main" id="{7F97D070-0E41-4A4A-A0FE-94AFBEC0F73B}"/>
                </a:ext>
              </a:extLst>
            </p:cNvPr>
            <p:cNvSpPr/>
            <p:nvPr/>
          </p:nvSpPr>
          <p:spPr>
            <a:xfrm>
              <a:off x="11595812" y="438980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13" name="矩形">
              <a:extLst>
                <a:ext uri="{FF2B5EF4-FFF2-40B4-BE49-F238E27FC236}">
                  <a16:creationId xmlns:a16="http://schemas.microsoft.com/office/drawing/2014/main" id="{C0E59E2E-B0CA-104F-A2EA-22D5508AD5BF}"/>
                </a:ext>
              </a:extLst>
            </p:cNvPr>
            <p:cNvSpPr/>
            <p:nvPr/>
          </p:nvSpPr>
          <p:spPr>
            <a:xfrm>
              <a:off x="9855262" y="3886677"/>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14" name="椭圆形">
              <a:extLst>
                <a:ext uri="{FF2B5EF4-FFF2-40B4-BE49-F238E27FC236}">
                  <a16:creationId xmlns:a16="http://schemas.microsoft.com/office/drawing/2014/main" id="{A43ADF12-B530-9F45-A744-F76F7B1B6C0C}"/>
                </a:ext>
              </a:extLst>
            </p:cNvPr>
            <p:cNvSpPr/>
            <p:nvPr/>
          </p:nvSpPr>
          <p:spPr>
            <a:xfrm>
              <a:off x="10251795"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15" name="椭圆形">
              <a:extLst>
                <a:ext uri="{FF2B5EF4-FFF2-40B4-BE49-F238E27FC236}">
                  <a16:creationId xmlns:a16="http://schemas.microsoft.com/office/drawing/2014/main" id="{08E78EB1-B073-0C46-8CC3-EBB8B2F21086}"/>
                </a:ext>
              </a:extLst>
            </p:cNvPr>
            <p:cNvSpPr/>
            <p:nvPr/>
          </p:nvSpPr>
          <p:spPr>
            <a:xfrm>
              <a:off x="10586654"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16" name="…">
              <a:extLst>
                <a:ext uri="{FF2B5EF4-FFF2-40B4-BE49-F238E27FC236}">
                  <a16:creationId xmlns:a16="http://schemas.microsoft.com/office/drawing/2014/main" id="{934DF3AA-B6DC-5446-A85C-2EC878FE1911}"/>
                </a:ext>
              </a:extLst>
            </p:cNvPr>
            <p:cNvSpPr txBox="1"/>
            <p:nvPr/>
          </p:nvSpPr>
          <p:spPr>
            <a:xfrm>
              <a:off x="10882180" y="376673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17" name="椭圆形">
              <a:extLst>
                <a:ext uri="{FF2B5EF4-FFF2-40B4-BE49-F238E27FC236}">
                  <a16:creationId xmlns:a16="http://schemas.microsoft.com/office/drawing/2014/main" id="{3F849224-9F03-714A-9433-CB82FF675CF2}"/>
                </a:ext>
              </a:extLst>
            </p:cNvPr>
            <p:cNvSpPr/>
            <p:nvPr/>
          </p:nvSpPr>
          <p:spPr>
            <a:xfrm>
              <a:off x="11256374"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18" name="椭圆形">
              <a:extLst>
                <a:ext uri="{FF2B5EF4-FFF2-40B4-BE49-F238E27FC236}">
                  <a16:creationId xmlns:a16="http://schemas.microsoft.com/office/drawing/2014/main" id="{6831C747-FE5B-9F44-8D1D-802E96AE5399}"/>
                </a:ext>
              </a:extLst>
            </p:cNvPr>
            <p:cNvSpPr/>
            <p:nvPr/>
          </p:nvSpPr>
          <p:spPr>
            <a:xfrm>
              <a:off x="11583478"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19" name="Next Iteration">
              <a:extLst>
                <a:ext uri="{FF2B5EF4-FFF2-40B4-BE49-F238E27FC236}">
                  <a16:creationId xmlns:a16="http://schemas.microsoft.com/office/drawing/2014/main" id="{977EFA2E-65E9-F84A-A458-D85E791454B3}"/>
                </a:ext>
              </a:extLst>
            </p:cNvPr>
            <p:cNvSpPr txBox="1"/>
            <p:nvPr/>
          </p:nvSpPr>
          <p:spPr>
            <a:xfrm>
              <a:off x="9978425" y="1316091"/>
              <a:ext cx="1777474"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Next Iteration</a:t>
              </a:r>
            </a:p>
          </p:txBody>
        </p:sp>
        <p:sp>
          <p:nvSpPr>
            <p:cNvPr id="220" name="椭圆形">
              <a:extLst>
                <a:ext uri="{FF2B5EF4-FFF2-40B4-BE49-F238E27FC236}">
                  <a16:creationId xmlns:a16="http://schemas.microsoft.com/office/drawing/2014/main" id="{6B7A9893-404F-7940-BD78-8C2CD126F8D7}"/>
                </a:ext>
              </a:extLst>
            </p:cNvPr>
            <p:cNvSpPr/>
            <p:nvPr/>
          </p:nvSpPr>
          <p:spPr>
            <a:xfrm>
              <a:off x="9913984" y="1826441"/>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21" name="线条">
              <a:extLst>
                <a:ext uri="{FF2B5EF4-FFF2-40B4-BE49-F238E27FC236}">
                  <a16:creationId xmlns:a16="http://schemas.microsoft.com/office/drawing/2014/main" id="{C41685E4-4614-1A41-ABDF-3A22CC128E90}"/>
                </a:ext>
              </a:extLst>
            </p:cNvPr>
            <p:cNvSpPr/>
            <p:nvPr/>
          </p:nvSpPr>
          <p:spPr>
            <a:xfrm flipH="1" flipV="1">
              <a:off x="9676118" y="1685739"/>
              <a:ext cx="14044" cy="3158293"/>
            </a:xfrm>
            <a:prstGeom prst="line">
              <a:avLst/>
            </a:prstGeom>
            <a:ln w="38100">
              <a:solidFill>
                <a:srgbClr val="000000"/>
              </a:solidFill>
              <a:custDash>
                <a:ds d="200000" sp="200000"/>
              </a:custDash>
              <a:miter lim="400000"/>
            </a:ln>
          </p:spPr>
          <p:txBody>
            <a:bodyPr lIns="25400" tIns="25400" rIns="25400" bIns="25400" anchor="ctr"/>
            <a:lstStyle/>
            <a:p>
              <a:endParaRPr sz="900"/>
            </a:p>
          </p:txBody>
        </p:sp>
        <p:sp>
          <p:nvSpPr>
            <p:cNvPr id="222" name="…">
              <a:extLst>
                <a:ext uri="{FF2B5EF4-FFF2-40B4-BE49-F238E27FC236}">
                  <a16:creationId xmlns:a16="http://schemas.microsoft.com/office/drawing/2014/main" id="{CD99168E-9BF4-5C4E-B981-B6F708A72A8A}"/>
                </a:ext>
              </a:extLst>
            </p:cNvPr>
            <p:cNvSpPr txBox="1"/>
            <p:nvPr/>
          </p:nvSpPr>
          <p:spPr>
            <a:xfrm>
              <a:off x="11741331" y="1246128"/>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23" name="Corss-device Soft Label Inferring">
              <a:extLst>
                <a:ext uri="{FF2B5EF4-FFF2-40B4-BE49-F238E27FC236}">
                  <a16:creationId xmlns:a16="http://schemas.microsoft.com/office/drawing/2014/main" id="{2640EFC2-1690-094A-A8F3-873370E35B51}"/>
                </a:ext>
              </a:extLst>
            </p:cNvPr>
            <p:cNvSpPr/>
            <p:nvPr/>
          </p:nvSpPr>
          <p:spPr>
            <a:xfrm rot="16190257">
              <a:off x="7792732" y="2977764"/>
              <a:ext cx="2992841" cy="510736"/>
            </a:xfrm>
            <a:prstGeom prst="rect">
              <a:avLst/>
            </a:prstGeom>
            <a:gradFill>
              <a:gsLst>
                <a:gs pos="0">
                  <a:srgbClr val="C00000"/>
                </a:gs>
                <a:gs pos="99000">
                  <a:schemeClr val="accent6">
                    <a:lumMod val="75000"/>
                  </a:schemeClr>
                </a:gs>
              </a:gsLst>
              <a:lin ang="5400000"/>
            </a:gradFill>
            <a:ln w="12700">
              <a:miter lim="400000"/>
            </a:ln>
          </p:spPr>
          <p:txBody>
            <a:bodyPr lIns="25400" tIns="25400" rIns="25400" bIns="25400" anchor="ctr"/>
            <a:lstStyle>
              <a:lvl1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dirty="0">
                  <a:latin typeface="+mn-lt"/>
                </a:rPr>
                <a:t>Pseudo Labeling</a:t>
              </a:r>
              <a:endParaRPr sz="1600" dirty="0">
                <a:latin typeface="+mn-lt"/>
              </a:endParaRPr>
            </a:p>
          </p:txBody>
        </p:sp>
        <p:sp>
          <p:nvSpPr>
            <p:cNvPr id="224" name="椭圆形">
              <a:extLst>
                <a:ext uri="{FF2B5EF4-FFF2-40B4-BE49-F238E27FC236}">
                  <a16:creationId xmlns:a16="http://schemas.microsoft.com/office/drawing/2014/main" id="{C18CD73B-27B6-1F4A-A118-1794A847D868}"/>
                </a:ext>
              </a:extLst>
            </p:cNvPr>
            <p:cNvSpPr/>
            <p:nvPr/>
          </p:nvSpPr>
          <p:spPr>
            <a:xfrm>
              <a:off x="9916515" y="283141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25" name="椭圆形">
              <a:extLst>
                <a:ext uri="{FF2B5EF4-FFF2-40B4-BE49-F238E27FC236}">
                  <a16:creationId xmlns:a16="http://schemas.microsoft.com/office/drawing/2014/main" id="{356B3F50-863A-974C-908A-2CFC776CB62D}"/>
                </a:ext>
              </a:extLst>
            </p:cNvPr>
            <p:cNvSpPr/>
            <p:nvPr/>
          </p:nvSpPr>
          <p:spPr>
            <a:xfrm>
              <a:off x="9084224" y="846621"/>
              <a:ext cx="291040" cy="297544"/>
            </a:xfrm>
            <a:prstGeom prst="ellipse">
              <a:avLst/>
            </a:prstGeom>
            <a:solidFill>
              <a:schemeClr val="accent6">
                <a:lumMod val="75000"/>
              </a:schemeClr>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26" name="Unlabeled Data">
              <a:extLst>
                <a:ext uri="{FF2B5EF4-FFF2-40B4-BE49-F238E27FC236}">
                  <a16:creationId xmlns:a16="http://schemas.microsoft.com/office/drawing/2014/main" id="{9F360326-C11F-9342-8DEF-93C11A2CCAD1}"/>
                </a:ext>
              </a:extLst>
            </p:cNvPr>
            <p:cNvSpPr txBox="1"/>
            <p:nvPr/>
          </p:nvSpPr>
          <p:spPr>
            <a:xfrm>
              <a:off x="9487279" y="790162"/>
              <a:ext cx="2693430"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lang="en-US" sz="2400" b="1"/>
                <a:t>Pseudo-labeled</a:t>
              </a:r>
              <a:r>
                <a:rPr sz="2400" b="1"/>
                <a:t> </a:t>
              </a:r>
              <a:r>
                <a:rPr sz="2400" b="1" dirty="0"/>
                <a:t>Data</a:t>
              </a:r>
            </a:p>
          </p:txBody>
        </p:sp>
        <p:sp>
          <p:nvSpPr>
            <p:cNvPr id="227" name="椭圆形">
              <a:extLst>
                <a:ext uri="{FF2B5EF4-FFF2-40B4-BE49-F238E27FC236}">
                  <a16:creationId xmlns:a16="http://schemas.microsoft.com/office/drawing/2014/main" id="{5FA7AAD2-4D22-E547-A4C6-1711B2283936}"/>
                </a:ext>
              </a:extLst>
            </p:cNvPr>
            <p:cNvSpPr/>
            <p:nvPr/>
          </p:nvSpPr>
          <p:spPr>
            <a:xfrm>
              <a:off x="9905907" y="390259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grpSp>
      <p:sp>
        <p:nvSpPr>
          <p:cNvPr id="228" name="椭圆形">
            <a:extLst>
              <a:ext uri="{FF2B5EF4-FFF2-40B4-BE49-F238E27FC236}">
                <a16:creationId xmlns:a16="http://schemas.microsoft.com/office/drawing/2014/main" id="{4FFD653C-DCCF-DB40-A898-8775519063BF}"/>
              </a:ext>
            </a:extLst>
          </p:cNvPr>
          <p:cNvSpPr/>
          <p:nvPr/>
        </p:nvSpPr>
        <p:spPr>
          <a:xfrm>
            <a:off x="122159" y="1252531"/>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3600"/>
          </a:p>
        </p:txBody>
      </p:sp>
      <p:sp>
        <p:nvSpPr>
          <p:cNvPr id="229" name="椭圆形">
            <a:extLst>
              <a:ext uri="{FF2B5EF4-FFF2-40B4-BE49-F238E27FC236}">
                <a16:creationId xmlns:a16="http://schemas.microsoft.com/office/drawing/2014/main" id="{608FCE4F-206E-F14C-A095-0F8E8280A49A}"/>
              </a:ext>
            </a:extLst>
          </p:cNvPr>
          <p:cNvSpPr/>
          <p:nvPr/>
        </p:nvSpPr>
        <p:spPr>
          <a:xfrm>
            <a:off x="2397456" y="1254449"/>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30" name="Labeled Data">
            <a:extLst>
              <a:ext uri="{FF2B5EF4-FFF2-40B4-BE49-F238E27FC236}">
                <a16:creationId xmlns:a16="http://schemas.microsoft.com/office/drawing/2014/main" id="{85F7A041-A9C3-7F43-BF85-B65D65558887}"/>
              </a:ext>
            </a:extLst>
          </p:cNvPr>
          <p:cNvSpPr txBox="1"/>
          <p:nvPr/>
        </p:nvSpPr>
        <p:spPr>
          <a:xfrm>
            <a:off x="531224" y="1210044"/>
            <a:ext cx="1718932"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b="1" dirty="0"/>
              <a:t>Labeled Data</a:t>
            </a:r>
          </a:p>
        </p:txBody>
      </p:sp>
      <p:sp>
        <p:nvSpPr>
          <p:cNvPr id="231" name="Unlabeled Data">
            <a:extLst>
              <a:ext uri="{FF2B5EF4-FFF2-40B4-BE49-F238E27FC236}">
                <a16:creationId xmlns:a16="http://schemas.microsoft.com/office/drawing/2014/main" id="{39A6DFBF-0CD6-A14B-A4EF-56EDE93B037E}"/>
              </a:ext>
            </a:extLst>
          </p:cNvPr>
          <p:cNvSpPr txBox="1"/>
          <p:nvPr/>
        </p:nvSpPr>
        <p:spPr>
          <a:xfrm>
            <a:off x="2781345" y="1242069"/>
            <a:ext cx="2029915"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b="1" dirty="0"/>
              <a:t>Unlabeled Data</a:t>
            </a:r>
          </a:p>
        </p:txBody>
      </p:sp>
      <p:sp>
        <p:nvSpPr>
          <p:cNvPr id="232" name="Aggregated…">
            <a:extLst>
              <a:ext uri="{FF2B5EF4-FFF2-40B4-BE49-F238E27FC236}">
                <a16:creationId xmlns:a16="http://schemas.microsoft.com/office/drawing/2014/main" id="{D5E38D3B-0D7F-2F48-A53D-FB62FB6043D3}"/>
              </a:ext>
            </a:extLst>
          </p:cNvPr>
          <p:cNvSpPr/>
          <p:nvPr/>
        </p:nvSpPr>
        <p:spPr>
          <a:xfrm>
            <a:off x="7504948" y="2583368"/>
            <a:ext cx="1144775" cy="583261"/>
          </a:xfrm>
          <a:prstGeom prst="roundRect">
            <a:avLst>
              <a:gd name="adj" fmla="val 11837"/>
            </a:avLst>
          </a:prstGeom>
          <a:solidFill>
            <a:srgbClr val="FE8000"/>
          </a:solidFill>
          <a:ln w="12700">
            <a:miter lim="400000"/>
          </a:ln>
        </p:spPr>
        <p:txBody>
          <a:bodyPr lIns="25400" tIns="25400" rIns="25400" bIns="25400" anchor="ctr"/>
          <a:lstStyle/>
          <a:p>
            <a:pPr algn="ctr">
              <a:spcBef>
                <a:spcPts val="2250"/>
              </a:spcBef>
              <a:defRPr sz="3000">
                <a:solidFill>
                  <a:srgbClr val="000000"/>
                </a:solidFill>
              </a:defRPr>
            </a:pPr>
            <a:r>
              <a:rPr lang="en-US" sz="1600" b="1" dirty="0"/>
              <a:t>Aggregated model</a:t>
            </a:r>
            <a:endParaRPr sz="1600" b="1" dirty="0"/>
          </a:p>
        </p:txBody>
      </p:sp>
      <p:grpSp>
        <p:nvGrpSpPr>
          <p:cNvPr id="233" name="组合 232">
            <a:extLst>
              <a:ext uri="{FF2B5EF4-FFF2-40B4-BE49-F238E27FC236}">
                <a16:creationId xmlns:a16="http://schemas.microsoft.com/office/drawing/2014/main" id="{31F6CBBD-9231-F149-AFB9-12A50F489386}"/>
              </a:ext>
            </a:extLst>
          </p:cNvPr>
          <p:cNvGrpSpPr/>
          <p:nvPr/>
        </p:nvGrpSpPr>
        <p:grpSpPr>
          <a:xfrm>
            <a:off x="6886394" y="1743871"/>
            <a:ext cx="732880" cy="3070298"/>
            <a:chOff x="6606969" y="1720213"/>
            <a:chExt cx="732880" cy="3070298"/>
          </a:xfrm>
        </p:grpSpPr>
        <p:sp>
          <p:nvSpPr>
            <p:cNvPr id="234" name="线条">
              <a:extLst>
                <a:ext uri="{FF2B5EF4-FFF2-40B4-BE49-F238E27FC236}">
                  <a16:creationId xmlns:a16="http://schemas.microsoft.com/office/drawing/2014/main" id="{20CC3E6C-66CA-D547-B6E5-1AD690231F67}"/>
                </a:ext>
              </a:extLst>
            </p:cNvPr>
            <p:cNvSpPr/>
            <p:nvPr/>
          </p:nvSpPr>
          <p:spPr>
            <a:xfrm flipV="1">
              <a:off x="6606969" y="2870279"/>
              <a:ext cx="443976" cy="235133"/>
            </a:xfrm>
            <a:prstGeom prst="line">
              <a:avLst/>
            </a:prstGeom>
            <a:ln w="63500">
              <a:solidFill>
                <a:srgbClr val="FF8000"/>
              </a:solidFill>
              <a:custDash>
                <a:ds d="200000" sp="200000"/>
              </a:custDash>
              <a:miter lim="400000"/>
              <a:tailEnd type="triangle"/>
            </a:ln>
          </p:spPr>
          <p:txBody>
            <a:bodyPr lIns="25400" tIns="25400" rIns="25400" bIns="25400" anchor="ctr"/>
            <a:lstStyle/>
            <a:p>
              <a:endParaRPr sz="900"/>
            </a:p>
          </p:txBody>
        </p:sp>
        <p:sp>
          <p:nvSpPr>
            <p:cNvPr id="235" name="线条">
              <a:extLst>
                <a:ext uri="{FF2B5EF4-FFF2-40B4-BE49-F238E27FC236}">
                  <a16:creationId xmlns:a16="http://schemas.microsoft.com/office/drawing/2014/main" id="{BB20D560-F5CE-2B49-9F47-85FA28D1AFCC}"/>
                </a:ext>
              </a:extLst>
            </p:cNvPr>
            <p:cNvSpPr/>
            <p:nvPr/>
          </p:nvSpPr>
          <p:spPr>
            <a:xfrm flipV="1">
              <a:off x="6668119" y="3188196"/>
              <a:ext cx="671730" cy="1602315"/>
            </a:xfrm>
            <a:prstGeom prst="line">
              <a:avLst/>
            </a:prstGeom>
            <a:ln w="63500">
              <a:solidFill>
                <a:srgbClr val="FF8000"/>
              </a:solidFill>
              <a:custDash>
                <a:ds d="200000" sp="200000"/>
              </a:custDash>
              <a:miter lim="400000"/>
              <a:tailEnd type="triangle"/>
            </a:ln>
          </p:spPr>
          <p:txBody>
            <a:bodyPr lIns="25400" tIns="25400" rIns="25400" bIns="25400" anchor="ctr"/>
            <a:lstStyle/>
            <a:p>
              <a:endParaRPr sz="900"/>
            </a:p>
          </p:txBody>
        </p:sp>
        <p:sp>
          <p:nvSpPr>
            <p:cNvPr id="236" name="线条">
              <a:extLst>
                <a:ext uri="{FF2B5EF4-FFF2-40B4-BE49-F238E27FC236}">
                  <a16:creationId xmlns:a16="http://schemas.microsoft.com/office/drawing/2014/main" id="{254FD1AD-C36D-F440-B8CF-2A0C4376650C}"/>
                </a:ext>
              </a:extLst>
            </p:cNvPr>
            <p:cNvSpPr/>
            <p:nvPr/>
          </p:nvSpPr>
          <p:spPr>
            <a:xfrm>
              <a:off x="6619800" y="1720213"/>
              <a:ext cx="479287" cy="720142"/>
            </a:xfrm>
            <a:prstGeom prst="line">
              <a:avLst/>
            </a:prstGeom>
            <a:ln w="63500">
              <a:solidFill>
                <a:srgbClr val="FF8000"/>
              </a:solidFill>
              <a:custDash>
                <a:ds d="200000" sp="200000"/>
              </a:custDash>
              <a:miter lim="400000"/>
              <a:tailEnd type="triangle"/>
            </a:ln>
          </p:spPr>
          <p:txBody>
            <a:bodyPr lIns="25400" tIns="25400" rIns="25400" bIns="25400" anchor="ctr"/>
            <a:lstStyle/>
            <a:p>
              <a:endParaRPr sz="900"/>
            </a:p>
          </p:txBody>
        </p:sp>
      </p:grpSp>
      <p:grpSp>
        <p:nvGrpSpPr>
          <p:cNvPr id="237" name="组合 236">
            <a:extLst>
              <a:ext uri="{FF2B5EF4-FFF2-40B4-BE49-F238E27FC236}">
                <a16:creationId xmlns:a16="http://schemas.microsoft.com/office/drawing/2014/main" id="{F2A4CBBA-D6DF-C34D-98D5-09EBC52EE747}"/>
              </a:ext>
            </a:extLst>
          </p:cNvPr>
          <p:cNvGrpSpPr/>
          <p:nvPr/>
        </p:nvGrpSpPr>
        <p:grpSpPr>
          <a:xfrm>
            <a:off x="6879120" y="1021881"/>
            <a:ext cx="662163" cy="3330760"/>
            <a:chOff x="6599695" y="998223"/>
            <a:chExt cx="662163" cy="3330760"/>
          </a:xfrm>
        </p:grpSpPr>
        <p:sp>
          <p:nvSpPr>
            <p:cNvPr id="238" name="线条">
              <a:extLst>
                <a:ext uri="{FF2B5EF4-FFF2-40B4-BE49-F238E27FC236}">
                  <a16:creationId xmlns:a16="http://schemas.microsoft.com/office/drawing/2014/main" id="{5FE9AC50-F911-CA41-8D74-030E0D4916D3}"/>
                </a:ext>
              </a:extLst>
            </p:cNvPr>
            <p:cNvSpPr/>
            <p:nvPr/>
          </p:nvSpPr>
          <p:spPr>
            <a:xfrm flipH="1" flipV="1">
              <a:off x="6630005" y="998223"/>
              <a:ext cx="631853" cy="1436916"/>
            </a:xfrm>
            <a:prstGeom prst="line">
              <a:avLst/>
            </a:prstGeom>
            <a:ln w="50800">
              <a:solidFill>
                <a:srgbClr val="FF8000"/>
              </a:solidFill>
              <a:prstDash val="solid"/>
              <a:miter lim="400000"/>
              <a:tailEnd type="triangle"/>
            </a:ln>
          </p:spPr>
          <p:txBody>
            <a:bodyPr lIns="25400" tIns="25400" rIns="25400" bIns="25400" anchor="ctr"/>
            <a:lstStyle/>
            <a:p>
              <a:endParaRPr sz="900"/>
            </a:p>
          </p:txBody>
        </p:sp>
        <p:sp>
          <p:nvSpPr>
            <p:cNvPr id="239" name="线条">
              <a:extLst>
                <a:ext uri="{FF2B5EF4-FFF2-40B4-BE49-F238E27FC236}">
                  <a16:creationId xmlns:a16="http://schemas.microsoft.com/office/drawing/2014/main" id="{A2E6EA0D-B3E9-114C-9E13-84D5A3927AC3}"/>
                </a:ext>
              </a:extLst>
            </p:cNvPr>
            <p:cNvSpPr/>
            <p:nvPr/>
          </p:nvSpPr>
          <p:spPr>
            <a:xfrm flipH="1">
              <a:off x="6599695" y="2575091"/>
              <a:ext cx="435538" cy="1"/>
            </a:xfrm>
            <a:prstGeom prst="line">
              <a:avLst/>
            </a:prstGeom>
            <a:ln w="50800">
              <a:solidFill>
                <a:srgbClr val="FF8000"/>
              </a:solidFill>
              <a:prstDash val="solid"/>
              <a:miter lim="400000"/>
              <a:tailEnd type="triangle"/>
            </a:ln>
          </p:spPr>
          <p:txBody>
            <a:bodyPr lIns="25400" tIns="25400" rIns="25400" bIns="25400" anchor="ctr"/>
            <a:lstStyle/>
            <a:p>
              <a:endParaRPr sz="900"/>
            </a:p>
          </p:txBody>
        </p:sp>
        <p:sp>
          <p:nvSpPr>
            <p:cNvPr id="240" name="线条">
              <a:extLst>
                <a:ext uri="{FF2B5EF4-FFF2-40B4-BE49-F238E27FC236}">
                  <a16:creationId xmlns:a16="http://schemas.microsoft.com/office/drawing/2014/main" id="{A33BAF66-AA02-B84F-B442-FD3CAF810EE8}"/>
                </a:ext>
              </a:extLst>
            </p:cNvPr>
            <p:cNvSpPr/>
            <p:nvPr/>
          </p:nvSpPr>
          <p:spPr>
            <a:xfrm flipH="1">
              <a:off x="6653731" y="3073389"/>
              <a:ext cx="549724" cy="1255594"/>
            </a:xfrm>
            <a:prstGeom prst="line">
              <a:avLst/>
            </a:prstGeom>
            <a:ln w="50800">
              <a:solidFill>
                <a:srgbClr val="FF8000"/>
              </a:solidFill>
              <a:prstDash val="solid"/>
              <a:miter lim="400000"/>
              <a:tailEnd type="triangle"/>
            </a:ln>
          </p:spPr>
          <p:txBody>
            <a:bodyPr lIns="25400" tIns="25400" rIns="25400" bIns="25400" anchor="ctr"/>
            <a:lstStyle/>
            <a:p>
              <a:endParaRPr sz="900"/>
            </a:p>
          </p:txBody>
        </p:sp>
      </p:grpSp>
      <p:grpSp>
        <p:nvGrpSpPr>
          <p:cNvPr id="241" name="组合 240">
            <a:extLst>
              <a:ext uri="{FF2B5EF4-FFF2-40B4-BE49-F238E27FC236}">
                <a16:creationId xmlns:a16="http://schemas.microsoft.com/office/drawing/2014/main" id="{4D59F2F3-3815-DA47-8287-A4FB41C77B2D}"/>
              </a:ext>
            </a:extLst>
          </p:cNvPr>
          <p:cNvGrpSpPr/>
          <p:nvPr/>
        </p:nvGrpSpPr>
        <p:grpSpPr>
          <a:xfrm>
            <a:off x="5044515" y="436942"/>
            <a:ext cx="1657813" cy="4697228"/>
            <a:chOff x="4968810" y="423680"/>
            <a:chExt cx="1657813" cy="4697228"/>
          </a:xfrm>
        </p:grpSpPr>
        <p:sp>
          <p:nvSpPr>
            <p:cNvPr id="242" name="矩形">
              <a:extLst>
                <a:ext uri="{FF2B5EF4-FFF2-40B4-BE49-F238E27FC236}">
                  <a16:creationId xmlns:a16="http://schemas.microsoft.com/office/drawing/2014/main" id="{DB432277-68EB-1D45-B39E-00EDCCA5FB42}"/>
                </a:ext>
              </a:extLst>
            </p:cNvPr>
            <p:cNvSpPr/>
            <p:nvPr/>
          </p:nvSpPr>
          <p:spPr>
            <a:xfrm>
              <a:off x="4989540" y="1232205"/>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3" name="矩形">
              <a:extLst>
                <a:ext uri="{FF2B5EF4-FFF2-40B4-BE49-F238E27FC236}">
                  <a16:creationId xmlns:a16="http://schemas.microsoft.com/office/drawing/2014/main" id="{F49A3BAD-865B-7549-97B8-70C88D74EA32}"/>
                </a:ext>
              </a:extLst>
            </p:cNvPr>
            <p:cNvSpPr/>
            <p:nvPr/>
          </p:nvSpPr>
          <p:spPr>
            <a:xfrm>
              <a:off x="5587701" y="1229787"/>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4" name="矩形">
              <a:extLst>
                <a:ext uri="{FF2B5EF4-FFF2-40B4-BE49-F238E27FC236}">
                  <a16:creationId xmlns:a16="http://schemas.microsoft.com/office/drawing/2014/main" id="{F7684FC6-DA17-CC4B-BB07-31C2B28E512A}"/>
                </a:ext>
              </a:extLst>
            </p:cNvPr>
            <p:cNvSpPr/>
            <p:nvPr/>
          </p:nvSpPr>
          <p:spPr>
            <a:xfrm>
              <a:off x="4980392" y="2091206"/>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5" name="矩形">
              <a:extLst>
                <a:ext uri="{FF2B5EF4-FFF2-40B4-BE49-F238E27FC236}">
                  <a16:creationId xmlns:a16="http://schemas.microsoft.com/office/drawing/2014/main" id="{E5FE295F-C697-A24E-8DD6-5660DF472738}"/>
                </a:ext>
              </a:extLst>
            </p:cNvPr>
            <p:cNvSpPr/>
            <p:nvPr/>
          </p:nvSpPr>
          <p:spPr>
            <a:xfrm>
              <a:off x="5578553" y="2088787"/>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6" name="矩形">
              <a:extLst>
                <a:ext uri="{FF2B5EF4-FFF2-40B4-BE49-F238E27FC236}">
                  <a16:creationId xmlns:a16="http://schemas.microsoft.com/office/drawing/2014/main" id="{AC064D49-C781-3849-8D6B-0C75BF9DBE34}"/>
                </a:ext>
              </a:extLst>
            </p:cNvPr>
            <p:cNvSpPr/>
            <p:nvPr/>
          </p:nvSpPr>
          <p:spPr>
            <a:xfrm>
              <a:off x="4980392" y="2522006"/>
              <a:ext cx="594627" cy="404217"/>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7" name="矩形">
              <a:extLst>
                <a:ext uri="{FF2B5EF4-FFF2-40B4-BE49-F238E27FC236}">
                  <a16:creationId xmlns:a16="http://schemas.microsoft.com/office/drawing/2014/main" id="{1232C21E-EE42-AA4A-ADE6-49CB3C17A64D}"/>
                </a:ext>
              </a:extLst>
            </p:cNvPr>
            <p:cNvSpPr/>
            <p:nvPr/>
          </p:nvSpPr>
          <p:spPr>
            <a:xfrm>
              <a:off x="5578553" y="2519587"/>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8" name="矩形">
              <a:extLst>
                <a:ext uri="{FF2B5EF4-FFF2-40B4-BE49-F238E27FC236}">
                  <a16:creationId xmlns:a16="http://schemas.microsoft.com/office/drawing/2014/main" id="{9D14816F-569B-984B-95B6-DF30211086D3}"/>
                </a:ext>
              </a:extLst>
            </p:cNvPr>
            <p:cNvSpPr/>
            <p:nvPr/>
          </p:nvSpPr>
          <p:spPr>
            <a:xfrm>
              <a:off x="4968810" y="2950575"/>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9" name="矩形">
              <a:extLst>
                <a:ext uri="{FF2B5EF4-FFF2-40B4-BE49-F238E27FC236}">
                  <a16:creationId xmlns:a16="http://schemas.microsoft.com/office/drawing/2014/main" id="{556B664D-0616-7346-8983-5EFC6C95D2A8}"/>
                </a:ext>
              </a:extLst>
            </p:cNvPr>
            <p:cNvSpPr/>
            <p:nvPr/>
          </p:nvSpPr>
          <p:spPr>
            <a:xfrm>
              <a:off x="5561824" y="2950575"/>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0" name="矩形">
              <a:extLst>
                <a:ext uri="{FF2B5EF4-FFF2-40B4-BE49-F238E27FC236}">
                  <a16:creationId xmlns:a16="http://schemas.microsoft.com/office/drawing/2014/main" id="{EDF2AC16-F2BA-B14E-B101-96C2BE01FE98}"/>
                </a:ext>
              </a:extLst>
            </p:cNvPr>
            <p:cNvSpPr/>
            <p:nvPr/>
          </p:nvSpPr>
          <p:spPr>
            <a:xfrm>
              <a:off x="4971296" y="4102930"/>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1" name="矩形">
              <a:extLst>
                <a:ext uri="{FF2B5EF4-FFF2-40B4-BE49-F238E27FC236}">
                  <a16:creationId xmlns:a16="http://schemas.microsoft.com/office/drawing/2014/main" id="{E797FF29-1D93-4D4B-A580-7F74D8F0BC28}"/>
                </a:ext>
              </a:extLst>
            </p:cNvPr>
            <p:cNvSpPr/>
            <p:nvPr/>
          </p:nvSpPr>
          <p:spPr>
            <a:xfrm>
              <a:off x="5569457" y="4100512"/>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2" name="矩形">
              <a:extLst>
                <a:ext uri="{FF2B5EF4-FFF2-40B4-BE49-F238E27FC236}">
                  <a16:creationId xmlns:a16="http://schemas.microsoft.com/office/drawing/2014/main" id="{521BCEE1-471B-1546-AAD1-4213FACBDC3F}"/>
                </a:ext>
              </a:extLst>
            </p:cNvPr>
            <p:cNvSpPr/>
            <p:nvPr/>
          </p:nvSpPr>
          <p:spPr>
            <a:xfrm>
              <a:off x="4971296" y="4544089"/>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3" name="矩形">
              <a:extLst>
                <a:ext uri="{FF2B5EF4-FFF2-40B4-BE49-F238E27FC236}">
                  <a16:creationId xmlns:a16="http://schemas.microsoft.com/office/drawing/2014/main" id="{58554330-2487-DA41-B5EB-5E67FE705A00}"/>
                </a:ext>
              </a:extLst>
            </p:cNvPr>
            <p:cNvSpPr/>
            <p:nvPr/>
          </p:nvSpPr>
          <p:spPr>
            <a:xfrm>
              <a:off x="5569457" y="4541670"/>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4" name="矩形">
              <a:extLst>
                <a:ext uri="{FF2B5EF4-FFF2-40B4-BE49-F238E27FC236}">
                  <a16:creationId xmlns:a16="http://schemas.microsoft.com/office/drawing/2014/main" id="{4FCDAD5B-0E15-D049-A549-3364A30791D6}"/>
                </a:ext>
              </a:extLst>
            </p:cNvPr>
            <p:cNvSpPr/>
            <p:nvPr/>
          </p:nvSpPr>
          <p:spPr>
            <a:xfrm>
              <a:off x="6039001" y="2063412"/>
              <a:ext cx="492507" cy="131656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5" name="圆角矩形">
              <a:extLst>
                <a:ext uri="{FF2B5EF4-FFF2-40B4-BE49-F238E27FC236}">
                  <a16:creationId xmlns:a16="http://schemas.microsoft.com/office/drawing/2014/main" id="{C72CB209-314D-CB40-B21C-F16B656A6DE5}"/>
                </a:ext>
              </a:extLst>
            </p:cNvPr>
            <p:cNvSpPr/>
            <p:nvPr/>
          </p:nvSpPr>
          <p:spPr>
            <a:xfrm>
              <a:off x="6091873" y="2461205"/>
              <a:ext cx="404216" cy="249205"/>
            </a:xfrm>
            <a:prstGeom prst="roundRect">
              <a:avLst>
                <a:gd name="adj" fmla="val 38222"/>
              </a:avLst>
            </a:prstGeom>
            <a:solidFill>
              <a:srgbClr val="16607D"/>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6" name="矩形">
              <a:extLst>
                <a:ext uri="{FF2B5EF4-FFF2-40B4-BE49-F238E27FC236}">
                  <a16:creationId xmlns:a16="http://schemas.microsoft.com/office/drawing/2014/main" id="{958F4144-7B3E-E544-BD80-27F86D14D3C7}"/>
                </a:ext>
              </a:extLst>
            </p:cNvPr>
            <p:cNvSpPr/>
            <p:nvPr/>
          </p:nvSpPr>
          <p:spPr>
            <a:xfrm>
              <a:off x="6104279" y="2181861"/>
              <a:ext cx="361951" cy="213231"/>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7" name="矩形">
              <a:extLst>
                <a:ext uri="{FF2B5EF4-FFF2-40B4-BE49-F238E27FC236}">
                  <a16:creationId xmlns:a16="http://schemas.microsoft.com/office/drawing/2014/main" id="{D884AEBD-EB92-3549-8D91-9720ADCFECAC}"/>
                </a:ext>
              </a:extLst>
            </p:cNvPr>
            <p:cNvSpPr/>
            <p:nvPr/>
          </p:nvSpPr>
          <p:spPr>
            <a:xfrm>
              <a:off x="6113006" y="2770895"/>
              <a:ext cx="361951" cy="15307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8" name="圆角矩形">
              <a:extLst>
                <a:ext uri="{FF2B5EF4-FFF2-40B4-BE49-F238E27FC236}">
                  <a16:creationId xmlns:a16="http://schemas.microsoft.com/office/drawing/2014/main" id="{63168C5F-81BC-8A44-8392-BD50C029AAFD}"/>
                </a:ext>
              </a:extLst>
            </p:cNvPr>
            <p:cNvSpPr/>
            <p:nvPr/>
          </p:nvSpPr>
          <p:spPr>
            <a:xfrm>
              <a:off x="6113006" y="3042028"/>
              <a:ext cx="361951" cy="249205"/>
            </a:xfrm>
            <a:prstGeom prst="roundRect">
              <a:avLst>
                <a:gd name="adj" fmla="val 15000"/>
              </a:avLst>
            </a:prstGeom>
            <a:solidFill>
              <a:srgbClr val="FE8000"/>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9" name="矩形">
              <a:extLst>
                <a:ext uri="{FF2B5EF4-FFF2-40B4-BE49-F238E27FC236}">
                  <a16:creationId xmlns:a16="http://schemas.microsoft.com/office/drawing/2014/main" id="{7E9547E9-B1FD-3644-B793-6408930778FA}"/>
                </a:ext>
              </a:extLst>
            </p:cNvPr>
            <p:cNvSpPr/>
            <p:nvPr/>
          </p:nvSpPr>
          <p:spPr>
            <a:xfrm>
              <a:off x="6115356" y="423680"/>
              <a:ext cx="492506" cy="131656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0" name="圆角矩形">
              <a:extLst>
                <a:ext uri="{FF2B5EF4-FFF2-40B4-BE49-F238E27FC236}">
                  <a16:creationId xmlns:a16="http://schemas.microsoft.com/office/drawing/2014/main" id="{7F19F1E5-7A5B-B34A-8B7A-5ECCDD98D4D0}"/>
                </a:ext>
              </a:extLst>
            </p:cNvPr>
            <p:cNvSpPr/>
            <p:nvPr/>
          </p:nvSpPr>
          <p:spPr>
            <a:xfrm>
              <a:off x="6168227" y="821473"/>
              <a:ext cx="404217" cy="249205"/>
            </a:xfrm>
            <a:prstGeom prst="roundRect">
              <a:avLst>
                <a:gd name="adj" fmla="val 38222"/>
              </a:avLst>
            </a:prstGeom>
            <a:solidFill>
              <a:srgbClr val="16607D"/>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1" name="矩形">
              <a:extLst>
                <a:ext uri="{FF2B5EF4-FFF2-40B4-BE49-F238E27FC236}">
                  <a16:creationId xmlns:a16="http://schemas.microsoft.com/office/drawing/2014/main" id="{41B9D88E-4143-AF46-AAEF-EE650674E133}"/>
                </a:ext>
              </a:extLst>
            </p:cNvPr>
            <p:cNvSpPr/>
            <p:nvPr/>
          </p:nvSpPr>
          <p:spPr>
            <a:xfrm>
              <a:off x="6180634" y="542129"/>
              <a:ext cx="361951" cy="213231"/>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2" name="矩形">
              <a:extLst>
                <a:ext uri="{FF2B5EF4-FFF2-40B4-BE49-F238E27FC236}">
                  <a16:creationId xmlns:a16="http://schemas.microsoft.com/office/drawing/2014/main" id="{B207E71D-38EC-114E-BB7B-86DAD5479FCB}"/>
                </a:ext>
              </a:extLst>
            </p:cNvPr>
            <p:cNvSpPr/>
            <p:nvPr/>
          </p:nvSpPr>
          <p:spPr>
            <a:xfrm>
              <a:off x="6189360" y="1131163"/>
              <a:ext cx="361951" cy="15307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3" name="圆角矩形">
              <a:extLst>
                <a:ext uri="{FF2B5EF4-FFF2-40B4-BE49-F238E27FC236}">
                  <a16:creationId xmlns:a16="http://schemas.microsoft.com/office/drawing/2014/main" id="{27A48D9D-89A9-1C4A-9AD6-8117292CC3F1}"/>
                </a:ext>
              </a:extLst>
            </p:cNvPr>
            <p:cNvSpPr/>
            <p:nvPr/>
          </p:nvSpPr>
          <p:spPr>
            <a:xfrm>
              <a:off x="6189360" y="1402296"/>
              <a:ext cx="361951" cy="249205"/>
            </a:xfrm>
            <a:prstGeom prst="roundRect">
              <a:avLst>
                <a:gd name="adj" fmla="val 15000"/>
              </a:avLst>
            </a:prstGeom>
            <a:solidFill>
              <a:srgbClr val="FE8000"/>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4" name="矩形">
              <a:extLst>
                <a:ext uri="{FF2B5EF4-FFF2-40B4-BE49-F238E27FC236}">
                  <a16:creationId xmlns:a16="http://schemas.microsoft.com/office/drawing/2014/main" id="{E17E189A-A3BA-0540-BF16-FA385C6248DD}"/>
                </a:ext>
              </a:extLst>
            </p:cNvPr>
            <p:cNvSpPr/>
            <p:nvPr/>
          </p:nvSpPr>
          <p:spPr>
            <a:xfrm>
              <a:off x="6134116" y="3804341"/>
              <a:ext cx="492507" cy="131656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5" name="圆角矩形">
              <a:extLst>
                <a:ext uri="{FF2B5EF4-FFF2-40B4-BE49-F238E27FC236}">
                  <a16:creationId xmlns:a16="http://schemas.microsoft.com/office/drawing/2014/main" id="{F3B1251D-8B80-8242-8D97-F4F185E54E08}"/>
                </a:ext>
              </a:extLst>
            </p:cNvPr>
            <p:cNvSpPr/>
            <p:nvPr/>
          </p:nvSpPr>
          <p:spPr>
            <a:xfrm>
              <a:off x="6186988" y="4202135"/>
              <a:ext cx="404216" cy="249205"/>
            </a:xfrm>
            <a:prstGeom prst="roundRect">
              <a:avLst>
                <a:gd name="adj" fmla="val 38222"/>
              </a:avLst>
            </a:prstGeom>
            <a:solidFill>
              <a:srgbClr val="16607D"/>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6" name="矩形">
              <a:extLst>
                <a:ext uri="{FF2B5EF4-FFF2-40B4-BE49-F238E27FC236}">
                  <a16:creationId xmlns:a16="http://schemas.microsoft.com/office/drawing/2014/main" id="{617369ED-7A75-8F48-AAF8-C9B38B639508}"/>
                </a:ext>
              </a:extLst>
            </p:cNvPr>
            <p:cNvSpPr/>
            <p:nvPr/>
          </p:nvSpPr>
          <p:spPr>
            <a:xfrm>
              <a:off x="6199395" y="3922791"/>
              <a:ext cx="361951" cy="213231"/>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7" name="矩形">
              <a:extLst>
                <a:ext uri="{FF2B5EF4-FFF2-40B4-BE49-F238E27FC236}">
                  <a16:creationId xmlns:a16="http://schemas.microsoft.com/office/drawing/2014/main" id="{8599D614-6A98-E646-8B44-9B4E05C55EC9}"/>
                </a:ext>
              </a:extLst>
            </p:cNvPr>
            <p:cNvSpPr/>
            <p:nvPr/>
          </p:nvSpPr>
          <p:spPr>
            <a:xfrm>
              <a:off x="6208121" y="4511824"/>
              <a:ext cx="361951" cy="153077"/>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8" name="圆角矩形">
              <a:extLst>
                <a:ext uri="{FF2B5EF4-FFF2-40B4-BE49-F238E27FC236}">
                  <a16:creationId xmlns:a16="http://schemas.microsoft.com/office/drawing/2014/main" id="{4AA84BF4-12A4-A94B-BA7A-AAC015D2AE20}"/>
                </a:ext>
              </a:extLst>
            </p:cNvPr>
            <p:cNvSpPr/>
            <p:nvPr/>
          </p:nvSpPr>
          <p:spPr>
            <a:xfrm>
              <a:off x="6208121" y="4782957"/>
              <a:ext cx="361951" cy="249205"/>
            </a:xfrm>
            <a:prstGeom prst="roundRect">
              <a:avLst>
                <a:gd name="adj" fmla="val 15000"/>
              </a:avLst>
            </a:prstGeom>
            <a:solidFill>
              <a:srgbClr val="FE8000"/>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269" name="叉.png" descr="叉.png">
              <a:extLst>
                <a:ext uri="{FF2B5EF4-FFF2-40B4-BE49-F238E27FC236}">
                  <a16:creationId xmlns:a16="http://schemas.microsoft.com/office/drawing/2014/main" id="{B705CD31-53DD-8145-85C9-38B16F65DECB}"/>
                </a:ext>
              </a:extLst>
            </p:cNvPr>
            <p:cNvPicPr>
              <a:picLocks noChangeAspect="1"/>
            </p:cNvPicPr>
            <p:nvPr/>
          </p:nvPicPr>
          <p:blipFill>
            <a:blip r:embed="rId4"/>
            <a:stretch>
              <a:fillRect/>
            </a:stretch>
          </p:blipFill>
          <p:spPr>
            <a:xfrm>
              <a:off x="5519914" y="1692871"/>
              <a:ext cx="389452" cy="385596"/>
            </a:xfrm>
            <a:prstGeom prst="rect">
              <a:avLst/>
            </a:prstGeom>
            <a:ln w="12700">
              <a:miter lim="400000"/>
              <a:headEnd/>
              <a:tailEnd/>
            </a:ln>
          </p:spPr>
        </p:pic>
        <p:pic>
          <p:nvPicPr>
            <p:cNvPr id="270" name="防火墙(1).png" descr="防火墙(1).png">
              <a:extLst>
                <a:ext uri="{FF2B5EF4-FFF2-40B4-BE49-F238E27FC236}">
                  <a16:creationId xmlns:a16="http://schemas.microsoft.com/office/drawing/2014/main" id="{435B5ECB-C197-9B41-8108-222548D99001}"/>
                </a:ext>
              </a:extLst>
            </p:cNvPr>
            <p:cNvPicPr>
              <a:picLocks noChangeAspect="1"/>
            </p:cNvPicPr>
            <p:nvPr/>
          </p:nvPicPr>
          <p:blipFill>
            <a:blip r:embed="rId5"/>
            <a:stretch>
              <a:fillRect/>
            </a:stretch>
          </p:blipFill>
          <p:spPr>
            <a:xfrm>
              <a:off x="5029860" y="1646919"/>
              <a:ext cx="477499" cy="477499"/>
            </a:xfrm>
            <a:prstGeom prst="rect">
              <a:avLst/>
            </a:prstGeom>
            <a:ln w="12700">
              <a:miter lim="400000"/>
              <a:headEnd/>
              <a:tailEnd/>
            </a:ln>
          </p:spPr>
        </p:pic>
        <p:pic>
          <p:nvPicPr>
            <p:cNvPr id="271" name="叉.png" descr="叉.png">
              <a:extLst>
                <a:ext uri="{FF2B5EF4-FFF2-40B4-BE49-F238E27FC236}">
                  <a16:creationId xmlns:a16="http://schemas.microsoft.com/office/drawing/2014/main" id="{CF266DE0-CB61-E54C-A9FE-923BE8AD166E}"/>
                </a:ext>
              </a:extLst>
            </p:cNvPr>
            <p:cNvPicPr>
              <a:picLocks noChangeAspect="1"/>
            </p:cNvPicPr>
            <p:nvPr/>
          </p:nvPicPr>
          <p:blipFill>
            <a:blip r:embed="rId4"/>
            <a:stretch>
              <a:fillRect/>
            </a:stretch>
          </p:blipFill>
          <p:spPr>
            <a:xfrm>
              <a:off x="5524681" y="3570183"/>
              <a:ext cx="389452" cy="385596"/>
            </a:xfrm>
            <a:prstGeom prst="rect">
              <a:avLst/>
            </a:prstGeom>
            <a:ln w="12700">
              <a:miter lim="400000"/>
              <a:headEnd/>
              <a:tailEnd/>
            </a:ln>
          </p:spPr>
        </p:pic>
        <p:pic>
          <p:nvPicPr>
            <p:cNvPr id="272" name="防火墙(1).png" descr="防火墙(1).png">
              <a:extLst>
                <a:ext uri="{FF2B5EF4-FFF2-40B4-BE49-F238E27FC236}">
                  <a16:creationId xmlns:a16="http://schemas.microsoft.com/office/drawing/2014/main" id="{3404C02A-AF0A-4B4C-B29A-B7F92C99DFBB}"/>
                </a:ext>
              </a:extLst>
            </p:cNvPr>
            <p:cNvPicPr>
              <a:picLocks noChangeAspect="1"/>
            </p:cNvPicPr>
            <p:nvPr/>
          </p:nvPicPr>
          <p:blipFill>
            <a:blip r:embed="rId5"/>
            <a:stretch>
              <a:fillRect/>
            </a:stretch>
          </p:blipFill>
          <p:spPr>
            <a:xfrm>
              <a:off x="5034627" y="3524232"/>
              <a:ext cx="477499" cy="477499"/>
            </a:xfrm>
            <a:prstGeom prst="rect">
              <a:avLst/>
            </a:prstGeom>
            <a:ln w="12700">
              <a:miter lim="400000"/>
              <a:headEnd/>
              <a:tailEnd/>
            </a:ln>
          </p:spPr>
        </p:pic>
      </p:grpSp>
      <p:sp>
        <p:nvSpPr>
          <p:cNvPr id="310" name="Clients">
            <a:extLst>
              <a:ext uri="{FF2B5EF4-FFF2-40B4-BE49-F238E27FC236}">
                <a16:creationId xmlns:a16="http://schemas.microsoft.com/office/drawing/2014/main" id="{31AA8398-8002-4D4E-A0D9-6367B9F33BDF}"/>
              </a:ext>
            </a:extLst>
          </p:cNvPr>
          <p:cNvSpPr txBox="1"/>
          <p:nvPr/>
        </p:nvSpPr>
        <p:spPr>
          <a:xfrm rot="16200000">
            <a:off x="-289785" y="3317677"/>
            <a:ext cx="3029246" cy="383695"/>
          </a:xfrm>
          <a:prstGeom prst="rect">
            <a:avLst/>
          </a:prstGeom>
          <a:solidFill>
            <a:schemeClr val="bg2">
              <a:lumMod val="50000"/>
            </a:schemeClr>
          </a:solidFill>
          <a:ln w="12700">
            <a:miter lim="400000"/>
          </a:ln>
        </p:spPr>
        <p:txBody>
          <a:bodyPr wrap="square" lIns="25400" tIns="25400" rIns="25400" bIns="25400" anchor="ctr">
            <a:spAutoFit/>
          </a:bodyPr>
          <a:lstStyle>
            <a:lvl1pPr algn="l">
              <a:lnSpc>
                <a:spcPct val="90000"/>
              </a:lnSpc>
              <a:spcBef>
                <a:spcPts val="4500"/>
              </a:spcBef>
              <a:defRPr sz="4800">
                <a:solidFill>
                  <a:srgbClr val="FFFFFF"/>
                </a:solidFill>
              </a:defRPr>
            </a:lvl1pPr>
          </a:lstStyle>
          <a:p>
            <a:pPr algn="ctr"/>
            <a:r>
              <a:rPr sz="2400" dirty="0"/>
              <a:t>Clients</a:t>
            </a:r>
          </a:p>
        </p:txBody>
      </p:sp>
      <p:sp>
        <p:nvSpPr>
          <p:cNvPr id="311" name="矩形">
            <a:extLst>
              <a:ext uri="{FF2B5EF4-FFF2-40B4-BE49-F238E27FC236}">
                <a16:creationId xmlns:a16="http://schemas.microsoft.com/office/drawing/2014/main" id="{0799EBAA-74C5-CD4F-AF1E-03A8351CB08B}"/>
              </a:ext>
            </a:extLst>
          </p:cNvPr>
          <p:cNvSpPr/>
          <p:nvPr/>
        </p:nvSpPr>
        <p:spPr>
          <a:xfrm>
            <a:off x="1671509" y="2015203"/>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12" name="椭圆形">
            <a:extLst>
              <a:ext uri="{FF2B5EF4-FFF2-40B4-BE49-F238E27FC236}">
                <a16:creationId xmlns:a16="http://schemas.microsoft.com/office/drawing/2014/main" id="{06846189-EAD4-0346-94FA-F7CC66E3AAEA}"/>
              </a:ext>
            </a:extLst>
          </p:cNvPr>
          <p:cNvSpPr/>
          <p:nvPr/>
        </p:nvSpPr>
        <p:spPr>
          <a:xfrm>
            <a:off x="1747904" y="2024034"/>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13" name="椭圆形">
            <a:extLst>
              <a:ext uri="{FF2B5EF4-FFF2-40B4-BE49-F238E27FC236}">
                <a16:creationId xmlns:a16="http://schemas.microsoft.com/office/drawing/2014/main" id="{831C611C-48F2-D140-A25E-3D1924D1A98A}"/>
              </a:ext>
            </a:extLst>
          </p:cNvPr>
          <p:cNvSpPr/>
          <p:nvPr/>
        </p:nvSpPr>
        <p:spPr>
          <a:xfrm>
            <a:off x="2095094" y="2025744"/>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14" name="椭圆形">
            <a:extLst>
              <a:ext uri="{FF2B5EF4-FFF2-40B4-BE49-F238E27FC236}">
                <a16:creationId xmlns:a16="http://schemas.microsoft.com/office/drawing/2014/main" id="{092564C0-A502-DF44-94BC-BEDBAD5EC77A}"/>
              </a:ext>
            </a:extLst>
          </p:cNvPr>
          <p:cNvSpPr/>
          <p:nvPr/>
        </p:nvSpPr>
        <p:spPr>
          <a:xfrm>
            <a:off x="2416915" y="202598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15" name="…">
            <a:extLst>
              <a:ext uri="{FF2B5EF4-FFF2-40B4-BE49-F238E27FC236}">
                <a16:creationId xmlns:a16="http://schemas.microsoft.com/office/drawing/2014/main" id="{8B878F43-780D-E840-8C31-5709BE73C3A2}"/>
              </a:ext>
            </a:extLst>
          </p:cNvPr>
          <p:cNvSpPr txBox="1"/>
          <p:nvPr/>
        </p:nvSpPr>
        <p:spPr>
          <a:xfrm>
            <a:off x="2724462" y="1948951"/>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316" name="椭圆形">
            <a:extLst>
              <a:ext uri="{FF2B5EF4-FFF2-40B4-BE49-F238E27FC236}">
                <a16:creationId xmlns:a16="http://schemas.microsoft.com/office/drawing/2014/main" id="{D3EA5726-B808-F54E-B6D3-D59694C6B5D5}"/>
              </a:ext>
            </a:extLst>
          </p:cNvPr>
          <p:cNvSpPr/>
          <p:nvPr/>
        </p:nvSpPr>
        <p:spPr>
          <a:xfrm>
            <a:off x="3100320" y="2037454"/>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17" name="椭圆形">
            <a:extLst>
              <a:ext uri="{FF2B5EF4-FFF2-40B4-BE49-F238E27FC236}">
                <a16:creationId xmlns:a16="http://schemas.microsoft.com/office/drawing/2014/main" id="{38BC6D5D-9194-E044-B489-7EC6E7086D9C}"/>
              </a:ext>
            </a:extLst>
          </p:cNvPr>
          <p:cNvSpPr/>
          <p:nvPr/>
        </p:nvSpPr>
        <p:spPr>
          <a:xfrm>
            <a:off x="3425760" y="202781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18" name="矩形">
            <a:extLst>
              <a:ext uri="{FF2B5EF4-FFF2-40B4-BE49-F238E27FC236}">
                <a16:creationId xmlns:a16="http://schemas.microsoft.com/office/drawing/2014/main" id="{95A328D9-D6DC-F347-A4C0-4F93645B2C54}"/>
              </a:ext>
            </a:extLst>
          </p:cNvPr>
          <p:cNvSpPr/>
          <p:nvPr/>
        </p:nvSpPr>
        <p:spPr>
          <a:xfrm>
            <a:off x="1687037" y="2552585"/>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19" name="椭圆形">
            <a:extLst>
              <a:ext uri="{FF2B5EF4-FFF2-40B4-BE49-F238E27FC236}">
                <a16:creationId xmlns:a16="http://schemas.microsoft.com/office/drawing/2014/main" id="{FC338EEF-17A2-6B47-B59B-DFBD69854392}"/>
              </a:ext>
            </a:extLst>
          </p:cNvPr>
          <p:cNvSpPr/>
          <p:nvPr/>
        </p:nvSpPr>
        <p:spPr>
          <a:xfrm>
            <a:off x="1748710" y="2574576"/>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20" name="椭圆形">
            <a:extLst>
              <a:ext uri="{FF2B5EF4-FFF2-40B4-BE49-F238E27FC236}">
                <a16:creationId xmlns:a16="http://schemas.microsoft.com/office/drawing/2014/main" id="{F4323818-67FF-D347-A03C-1EC8DEB0D99E}"/>
              </a:ext>
            </a:extLst>
          </p:cNvPr>
          <p:cNvSpPr/>
          <p:nvPr/>
        </p:nvSpPr>
        <p:spPr>
          <a:xfrm>
            <a:off x="2083569" y="2574576"/>
            <a:ext cx="291040"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21" name="椭圆形">
            <a:extLst>
              <a:ext uri="{FF2B5EF4-FFF2-40B4-BE49-F238E27FC236}">
                <a16:creationId xmlns:a16="http://schemas.microsoft.com/office/drawing/2014/main" id="{083CDB98-D538-D14F-846D-CA0D36987AA5}"/>
              </a:ext>
            </a:extLst>
          </p:cNvPr>
          <p:cNvSpPr/>
          <p:nvPr/>
        </p:nvSpPr>
        <p:spPr>
          <a:xfrm>
            <a:off x="2418429" y="2574576"/>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22" name="…">
            <a:extLst>
              <a:ext uri="{FF2B5EF4-FFF2-40B4-BE49-F238E27FC236}">
                <a16:creationId xmlns:a16="http://schemas.microsoft.com/office/drawing/2014/main" id="{63E1657C-2F0F-5C47-A99A-B0A00CCCA03E}"/>
              </a:ext>
            </a:extLst>
          </p:cNvPr>
          <p:cNvSpPr txBox="1"/>
          <p:nvPr/>
        </p:nvSpPr>
        <p:spPr>
          <a:xfrm>
            <a:off x="2713955" y="2432645"/>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323" name="椭圆形">
            <a:extLst>
              <a:ext uri="{FF2B5EF4-FFF2-40B4-BE49-F238E27FC236}">
                <a16:creationId xmlns:a16="http://schemas.microsoft.com/office/drawing/2014/main" id="{5270700A-5F59-284A-9478-91415252B7F3}"/>
              </a:ext>
            </a:extLst>
          </p:cNvPr>
          <p:cNvSpPr/>
          <p:nvPr/>
        </p:nvSpPr>
        <p:spPr>
          <a:xfrm>
            <a:off x="3088149" y="257457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24" name="椭圆形">
            <a:extLst>
              <a:ext uri="{FF2B5EF4-FFF2-40B4-BE49-F238E27FC236}">
                <a16:creationId xmlns:a16="http://schemas.microsoft.com/office/drawing/2014/main" id="{8D6D8091-E8B6-AC4D-84E8-08AE12948B95}"/>
              </a:ext>
            </a:extLst>
          </p:cNvPr>
          <p:cNvSpPr/>
          <p:nvPr/>
        </p:nvSpPr>
        <p:spPr>
          <a:xfrm>
            <a:off x="3415253" y="257457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25" name="矩形">
            <a:extLst>
              <a:ext uri="{FF2B5EF4-FFF2-40B4-BE49-F238E27FC236}">
                <a16:creationId xmlns:a16="http://schemas.microsoft.com/office/drawing/2014/main" id="{B574632B-BFD8-644C-893D-FED13C14E138}"/>
              </a:ext>
            </a:extLst>
          </p:cNvPr>
          <p:cNvSpPr/>
          <p:nvPr/>
        </p:nvSpPr>
        <p:spPr>
          <a:xfrm>
            <a:off x="1687037" y="3076982"/>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26" name="椭圆形">
            <a:extLst>
              <a:ext uri="{FF2B5EF4-FFF2-40B4-BE49-F238E27FC236}">
                <a16:creationId xmlns:a16="http://schemas.microsoft.com/office/drawing/2014/main" id="{5BAD9316-EAC3-664F-9046-8D46447EA786}"/>
              </a:ext>
            </a:extLst>
          </p:cNvPr>
          <p:cNvSpPr/>
          <p:nvPr/>
        </p:nvSpPr>
        <p:spPr>
          <a:xfrm>
            <a:off x="2083569" y="3098973"/>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27" name="椭圆形">
            <a:extLst>
              <a:ext uri="{FF2B5EF4-FFF2-40B4-BE49-F238E27FC236}">
                <a16:creationId xmlns:a16="http://schemas.microsoft.com/office/drawing/2014/main" id="{E42FC7BB-F90C-EB4C-93B7-E6333E859A97}"/>
              </a:ext>
            </a:extLst>
          </p:cNvPr>
          <p:cNvSpPr/>
          <p:nvPr/>
        </p:nvSpPr>
        <p:spPr>
          <a:xfrm>
            <a:off x="2418429" y="309897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28" name="…">
            <a:extLst>
              <a:ext uri="{FF2B5EF4-FFF2-40B4-BE49-F238E27FC236}">
                <a16:creationId xmlns:a16="http://schemas.microsoft.com/office/drawing/2014/main" id="{18E1E86E-8ED7-3745-B6D5-FAEC3A630BE8}"/>
              </a:ext>
            </a:extLst>
          </p:cNvPr>
          <p:cNvSpPr txBox="1"/>
          <p:nvPr/>
        </p:nvSpPr>
        <p:spPr>
          <a:xfrm>
            <a:off x="2713955" y="2957041"/>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329" name="椭圆形">
            <a:extLst>
              <a:ext uri="{FF2B5EF4-FFF2-40B4-BE49-F238E27FC236}">
                <a16:creationId xmlns:a16="http://schemas.microsoft.com/office/drawing/2014/main" id="{2C6AE2F5-CA57-2B4F-A52D-2FCC0C6447E1}"/>
              </a:ext>
            </a:extLst>
          </p:cNvPr>
          <p:cNvSpPr/>
          <p:nvPr/>
        </p:nvSpPr>
        <p:spPr>
          <a:xfrm>
            <a:off x="3088149" y="309897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30" name="椭圆形">
            <a:extLst>
              <a:ext uri="{FF2B5EF4-FFF2-40B4-BE49-F238E27FC236}">
                <a16:creationId xmlns:a16="http://schemas.microsoft.com/office/drawing/2014/main" id="{3897ADB0-0DFB-954A-8D46-0FC0B63EE6ED}"/>
              </a:ext>
            </a:extLst>
          </p:cNvPr>
          <p:cNvSpPr/>
          <p:nvPr/>
        </p:nvSpPr>
        <p:spPr>
          <a:xfrm>
            <a:off x="3415253" y="3098973"/>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31" name="…">
            <a:extLst>
              <a:ext uri="{FF2B5EF4-FFF2-40B4-BE49-F238E27FC236}">
                <a16:creationId xmlns:a16="http://schemas.microsoft.com/office/drawing/2014/main" id="{C30A75E3-F64B-8D4F-BDAA-5F65B379BAEF}"/>
              </a:ext>
            </a:extLst>
          </p:cNvPr>
          <p:cNvSpPr txBox="1"/>
          <p:nvPr/>
        </p:nvSpPr>
        <p:spPr>
          <a:xfrm>
            <a:off x="2713955" y="3489253"/>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332" name="矩形">
            <a:extLst>
              <a:ext uri="{FF2B5EF4-FFF2-40B4-BE49-F238E27FC236}">
                <a16:creationId xmlns:a16="http://schemas.microsoft.com/office/drawing/2014/main" id="{43E00F76-90B2-D140-9A2D-6EB34FBFEC04}"/>
              </a:ext>
            </a:extLst>
          </p:cNvPr>
          <p:cNvSpPr/>
          <p:nvPr/>
        </p:nvSpPr>
        <p:spPr>
          <a:xfrm>
            <a:off x="1699371" y="4640452"/>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3" name="椭圆形">
            <a:extLst>
              <a:ext uri="{FF2B5EF4-FFF2-40B4-BE49-F238E27FC236}">
                <a16:creationId xmlns:a16="http://schemas.microsoft.com/office/drawing/2014/main" id="{7B0C12FB-FAF9-204E-98D9-64CF1E11F902}"/>
              </a:ext>
            </a:extLst>
          </p:cNvPr>
          <p:cNvSpPr/>
          <p:nvPr/>
        </p:nvSpPr>
        <p:spPr>
          <a:xfrm>
            <a:off x="1761044" y="4662443"/>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34" name="椭圆形">
            <a:extLst>
              <a:ext uri="{FF2B5EF4-FFF2-40B4-BE49-F238E27FC236}">
                <a16:creationId xmlns:a16="http://schemas.microsoft.com/office/drawing/2014/main" id="{EDBB33A8-ABAD-C645-AFF4-28632C8A85C7}"/>
              </a:ext>
            </a:extLst>
          </p:cNvPr>
          <p:cNvSpPr/>
          <p:nvPr/>
        </p:nvSpPr>
        <p:spPr>
          <a:xfrm>
            <a:off x="2095904" y="4662443"/>
            <a:ext cx="291039" cy="297544"/>
          </a:xfrm>
          <a:prstGeom prst="ellipse">
            <a:avLst/>
          </a:prstGeom>
          <a:solidFill>
            <a:schemeClr val="accent6">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35" name="椭圆形">
            <a:extLst>
              <a:ext uri="{FF2B5EF4-FFF2-40B4-BE49-F238E27FC236}">
                <a16:creationId xmlns:a16="http://schemas.microsoft.com/office/drawing/2014/main" id="{2B0557FA-7809-7B46-A9B6-74EF83638011}"/>
              </a:ext>
            </a:extLst>
          </p:cNvPr>
          <p:cNvSpPr/>
          <p:nvPr/>
        </p:nvSpPr>
        <p:spPr>
          <a:xfrm>
            <a:off x="2430763" y="466244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36" name="…">
            <a:extLst>
              <a:ext uri="{FF2B5EF4-FFF2-40B4-BE49-F238E27FC236}">
                <a16:creationId xmlns:a16="http://schemas.microsoft.com/office/drawing/2014/main" id="{4CB4FD2A-A9C2-E345-BBEF-9CA3AB5C25B0}"/>
              </a:ext>
            </a:extLst>
          </p:cNvPr>
          <p:cNvSpPr txBox="1"/>
          <p:nvPr/>
        </p:nvSpPr>
        <p:spPr>
          <a:xfrm>
            <a:off x="2726290" y="4520511"/>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337" name="椭圆形">
            <a:extLst>
              <a:ext uri="{FF2B5EF4-FFF2-40B4-BE49-F238E27FC236}">
                <a16:creationId xmlns:a16="http://schemas.microsoft.com/office/drawing/2014/main" id="{86156807-8BBE-1047-A1BE-40D161767F3A}"/>
              </a:ext>
            </a:extLst>
          </p:cNvPr>
          <p:cNvSpPr/>
          <p:nvPr/>
        </p:nvSpPr>
        <p:spPr>
          <a:xfrm>
            <a:off x="3100483" y="4662443"/>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38" name="椭圆形">
            <a:extLst>
              <a:ext uri="{FF2B5EF4-FFF2-40B4-BE49-F238E27FC236}">
                <a16:creationId xmlns:a16="http://schemas.microsoft.com/office/drawing/2014/main" id="{D6417458-F5D2-8041-A54C-56800F36E62F}"/>
              </a:ext>
            </a:extLst>
          </p:cNvPr>
          <p:cNvSpPr/>
          <p:nvPr/>
        </p:nvSpPr>
        <p:spPr>
          <a:xfrm>
            <a:off x="3427587" y="466244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39" name="矩形">
            <a:extLst>
              <a:ext uri="{FF2B5EF4-FFF2-40B4-BE49-F238E27FC236}">
                <a16:creationId xmlns:a16="http://schemas.microsoft.com/office/drawing/2014/main" id="{40AE13E8-DF25-5B43-B34A-4B7431A0533D}"/>
              </a:ext>
            </a:extLst>
          </p:cNvPr>
          <p:cNvSpPr/>
          <p:nvPr/>
        </p:nvSpPr>
        <p:spPr>
          <a:xfrm>
            <a:off x="1687037" y="4159314"/>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0" name="椭圆形">
            <a:extLst>
              <a:ext uri="{FF2B5EF4-FFF2-40B4-BE49-F238E27FC236}">
                <a16:creationId xmlns:a16="http://schemas.microsoft.com/office/drawing/2014/main" id="{BCDA584A-F5E1-A844-BCED-2A2A4A35DD25}"/>
              </a:ext>
            </a:extLst>
          </p:cNvPr>
          <p:cNvSpPr/>
          <p:nvPr/>
        </p:nvSpPr>
        <p:spPr>
          <a:xfrm>
            <a:off x="2083569" y="4181305"/>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41" name="椭圆形">
            <a:extLst>
              <a:ext uri="{FF2B5EF4-FFF2-40B4-BE49-F238E27FC236}">
                <a16:creationId xmlns:a16="http://schemas.microsoft.com/office/drawing/2014/main" id="{7F19204C-E0B9-4944-BC92-B94BDBA5755E}"/>
              </a:ext>
            </a:extLst>
          </p:cNvPr>
          <p:cNvSpPr/>
          <p:nvPr/>
        </p:nvSpPr>
        <p:spPr>
          <a:xfrm>
            <a:off x="2418429" y="4181305"/>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42" name="…">
            <a:extLst>
              <a:ext uri="{FF2B5EF4-FFF2-40B4-BE49-F238E27FC236}">
                <a16:creationId xmlns:a16="http://schemas.microsoft.com/office/drawing/2014/main" id="{78009D4B-E099-024C-B0C5-994F9BCAE37A}"/>
              </a:ext>
            </a:extLst>
          </p:cNvPr>
          <p:cNvSpPr txBox="1"/>
          <p:nvPr/>
        </p:nvSpPr>
        <p:spPr>
          <a:xfrm>
            <a:off x="2713955" y="4039373"/>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343" name="椭圆形">
            <a:extLst>
              <a:ext uri="{FF2B5EF4-FFF2-40B4-BE49-F238E27FC236}">
                <a16:creationId xmlns:a16="http://schemas.microsoft.com/office/drawing/2014/main" id="{29158BAE-24B6-B847-A89D-805B33A76980}"/>
              </a:ext>
            </a:extLst>
          </p:cNvPr>
          <p:cNvSpPr/>
          <p:nvPr/>
        </p:nvSpPr>
        <p:spPr>
          <a:xfrm>
            <a:off x="3088149" y="4181305"/>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44" name="椭圆形">
            <a:extLst>
              <a:ext uri="{FF2B5EF4-FFF2-40B4-BE49-F238E27FC236}">
                <a16:creationId xmlns:a16="http://schemas.microsoft.com/office/drawing/2014/main" id="{0A267582-6F6B-0944-916D-F21C6846BC9D}"/>
              </a:ext>
            </a:extLst>
          </p:cNvPr>
          <p:cNvSpPr/>
          <p:nvPr/>
        </p:nvSpPr>
        <p:spPr>
          <a:xfrm>
            <a:off x="3415253" y="4181305"/>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45" name="椭圆形">
            <a:extLst>
              <a:ext uri="{FF2B5EF4-FFF2-40B4-BE49-F238E27FC236}">
                <a16:creationId xmlns:a16="http://schemas.microsoft.com/office/drawing/2014/main" id="{B0466815-0E50-B549-A93C-04E98FDD928C}"/>
              </a:ext>
            </a:extLst>
          </p:cNvPr>
          <p:cNvSpPr/>
          <p:nvPr/>
        </p:nvSpPr>
        <p:spPr>
          <a:xfrm>
            <a:off x="1748495" y="3099200"/>
            <a:ext cx="290830" cy="297815"/>
          </a:xfrm>
          <a:prstGeom prst="ellipse">
            <a:avLst/>
          </a:prstGeom>
          <a:solidFill>
            <a:schemeClr val="accent5">
              <a:hueOff val="-82419"/>
              <a:satOff val="-9511"/>
              <a:lumOff val="-16341"/>
            </a:schemeClr>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6" name="椭圆形">
            <a:extLst>
              <a:ext uri="{FF2B5EF4-FFF2-40B4-BE49-F238E27FC236}">
                <a16:creationId xmlns:a16="http://schemas.microsoft.com/office/drawing/2014/main" id="{D43657FB-7B5B-204D-9F86-AA4FAE59CD08}"/>
              </a:ext>
            </a:extLst>
          </p:cNvPr>
          <p:cNvSpPr/>
          <p:nvPr/>
        </p:nvSpPr>
        <p:spPr>
          <a:xfrm>
            <a:off x="1748710" y="4181305"/>
            <a:ext cx="291039" cy="297544"/>
          </a:xfrm>
          <a:prstGeom prst="ellipse">
            <a:avLst/>
          </a:prstGeom>
          <a:solidFill>
            <a:schemeClr val="accent5">
              <a:hueOff val="-82419"/>
              <a:satOff val="-9511"/>
              <a:lumOff val="-16341"/>
            </a:schemeClr>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7" name="椭圆形">
            <a:extLst>
              <a:ext uri="{FF2B5EF4-FFF2-40B4-BE49-F238E27FC236}">
                <a16:creationId xmlns:a16="http://schemas.microsoft.com/office/drawing/2014/main" id="{9C767B79-B1D2-7C4D-A6B9-7866A92657AF}"/>
              </a:ext>
            </a:extLst>
          </p:cNvPr>
          <p:cNvSpPr/>
          <p:nvPr/>
        </p:nvSpPr>
        <p:spPr>
          <a:xfrm>
            <a:off x="1747905" y="418767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48" name="椭圆形">
            <a:extLst>
              <a:ext uri="{FF2B5EF4-FFF2-40B4-BE49-F238E27FC236}">
                <a16:creationId xmlns:a16="http://schemas.microsoft.com/office/drawing/2014/main" id="{64D9F0B2-9B35-D140-AE83-8BF7F0C2745D}"/>
              </a:ext>
            </a:extLst>
          </p:cNvPr>
          <p:cNvSpPr/>
          <p:nvPr/>
        </p:nvSpPr>
        <p:spPr>
          <a:xfrm>
            <a:off x="1748289" y="3098338"/>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49" name="椭圆形">
            <a:extLst>
              <a:ext uri="{FF2B5EF4-FFF2-40B4-BE49-F238E27FC236}">
                <a16:creationId xmlns:a16="http://schemas.microsoft.com/office/drawing/2014/main" id="{901EE137-CDAB-2049-85ED-32A4E087DDB1}"/>
              </a:ext>
            </a:extLst>
          </p:cNvPr>
          <p:cNvSpPr/>
          <p:nvPr/>
        </p:nvSpPr>
        <p:spPr>
          <a:xfrm>
            <a:off x="1741530" y="3099200"/>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50" name="椭圆形">
            <a:extLst>
              <a:ext uri="{FF2B5EF4-FFF2-40B4-BE49-F238E27FC236}">
                <a16:creationId xmlns:a16="http://schemas.microsoft.com/office/drawing/2014/main" id="{75205C05-F440-E24B-A5E3-92E7F5570DAA}"/>
              </a:ext>
            </a:extLst>
          </p:cNvPr>
          <p:cNvSpPr/>
          <p:nvPr/>
        </p:nvSpPr>
        <p:spPr>
          <a:xfrm>
            <a:off x="1744090" y="4187670"/>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51" name="标题 1">
            <a:extLst>
              <a:ext uri="{FF2B5EF4-FFF2-40B4-BE49-F238E27FC236}">
                <a16:creationId xmlns:a16="http://schemas.microsoft.com/office/drawing/2014/main" id="{8FDAEA40-7A18-4644-A1B9-9DF8BB4CCB1B}"/>
              </a:ext>
            </a:extLst>
          </p:cNvPr>
          <p:cNvSpPr txBox="1"/>
          <p:nvPr/>
        </p:nvSpPr>
        <p:spPr>
          <a:xfrm>
            <a:off x="22694" y="483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353" name="椭圆形">
            <a:extLst>
              <a:ext uri="{FF2B5EF4-FFF2-40B4-BE49-F238E27FC236}">
                <a16:creationId xmlns:a16="http://schemas.microsoft.com/office/drawing/2014/main" id="{2D92E3CB-25A7-904B-986A-C44E9C8C0ABF}"/>
              </a:ext>
            </a:extLst>
          </p:cNvPr>
          <p:cNvSpPr/>
          <p:nvPr/>
        </p:nvSpPr>
        <p:spPr>
          <a:xfrm>
            <a:off x="1741736" y="3104714"/>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54" name="椭圆形">
            <a:extLst>
              <a:ext uri="{FF2B5EF4-FFF2-40B4-BE49-F238E27FC236}">
                <a16:creationId xmlns:a16="http://schemas.microsoft.com/office/drawing/2014/main" id="{E0570575-299B-C64D-AA06-3F39ED848E85}"/>
              </a:ext>
            </a:extLst>
          </p:cNvPr>
          <p:cNvSpPr/>
          <p:nvPr/>
        </p:nvSpPr>
        <p:spPr>
          <a:xfrm>
            <a:off x="1744090" y="4187670"/>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55" name="Best pizza ever !">
            <a:extLst>
              <a:ext uri="{FF2B5EF4-FFF2-40B4-BE49-F238E27FC236}">
                <a16:creationId xmlns:a16="http://schemas.microsoft.com/office/drawing/2014/main" id="{8EFAA910-844B-044D-B1D9-2B190B554C23}"/>
              </a:ext>
            </a:extLst>
          </p:cNvPr>
          <p:cNvSpPr txBox="1"/>
          <p:nvPr/>
        </p:nvSpPr>
        <p:spPr>
          <a:xfrm>
            <a:off x="5561417" y="5038146"/>
            <a:ext cx="51361"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endParaRPr lang="en-US" sz="1600" dirty="0">
              <a:latin typeface="+mn-lt"/>
            </a:endParaRPr>
          </a:p>
        </p:txBody>
      </p:sp>
      <p:sp>
        <p:nvSpPr>
          <p:cNvPr id="356" name="标题 1">
            <a:extLst>
              <a:ext uri="{FF2B5EF4-FFF2-40B4-BE49-F238E27FC236}">
                <a16:creationId xmlns:a16="http://schemas.microsoft.com/office/drawing/2014/main" id="{4D50B8EF-02CE-0E42-AA0A-EF1A3F52BB15}"/>
              </a:ext>
            </a:extLst>
          </p:cNvPr>
          <p:cNvSpPr txBox="1">
            <a:spLocks/>
          </p:cNvSpPr>
          <p:nvPr/>
        </p:nvSpPr>
        <p:spPr>
          <a:xfrm>
            <a:off x="647481" y="252926"/>
            <a:ext cx="3538868" cy="7568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SimHei" panose="02010609060101010101" pitchFamily="49" charset="-122"/>
                <a:cs typeface="Arial Black" panose="020B0604020202020204" pitchFamily="34" charset="0"/>
              </a:defRPr>
            </a:lvl1pPr>
          </a:lstStyle>
          <a:p>
            <a:r>
              <a:rPr kumimoji="1" lang="en-US" altLang="zh-CN" dirty="0"/>
              <a:t>System model</a:t>
            </a:r>
            <a:endParaRPr kumimoji="1" lang="zh-CN" altLang="en-US" dirty="0"/>
          </a:p>
        </p:txBody>
      </p:sp>
      <p:grpSp>
        <p:nvGrpSpPr>
          <p:cNvPr id="357" name="组合 356">
            <a:extLst>
              <a:ext uri="{FF2B5EF4-FFF2-40B4-BE49-F238E27FC236}">
                <a16:creationId xmlns:a16="http://schemas.microsoft.com/office/drawing/2014/main" id="{25DE2EB2-C47A-B44D-9B4B-D8B4BA0977AB}"/>
              </a:ext>
            </a:extLst>
          </p:cNvPr>
          <p:cNvGrpSpPr/>
          <p:nvPr/>
        </p:nvGrpSpPr>
        <p:grpSpPr>
          <a:xfrm>
            <a:off x="720129" y="5186904"/>
            <a:ext cx="10751742" cy="1625696"/>
            <a:chOff x="320780" y="4833884"/>
            <a:chExt cx="10751742" cy="1625696"/>
          </a:xfrm>
        </p:grpSpPr>
        <p:sp>
          <p:nvSpPr>
            <p:cNvPr id="358" name="箭头">
              <a:extLst>
                <a:ext uri="{FF2B5EF4-FFF2-40B4-BE49-F238E27FC236}">
                  <a16:creationId xmlns:a16="http://schemas.microsoft.com/office/drawing/2014/main" id="{D9A79AC6-F8AB-6448-96AF-EA7E63DAC857}"/>
                </a:ext>
              </a:extLst>
            </p:cNvPr>
            <p:cNvSpPr/>
            <p:nvPr/>
          </p:nvSpPr>
          <p:spPr>
            <a:xfrm>
              <a:off x="9786450" y="4925108"/>
              <a:ext cx="323128" cy="303894"/>
            </a:xfrm>
            <a:prstGeom prst="rightArrow">
              <a:avLst>
                <a:gd name="adj1" fmla="val 32362"/>
                <a:gd name="adj2" fmla="val 51149"/>
              </a:avLst>
            </a:prstGeom>
            <a:solidFill>
              <a:schemeClr val="bg1"/>
            </a:solidFill>
            <a:ln w="12700" cap="flat">
              <a:solidFill>
                <a:schemeClr val="tx1"/>
              </a:solidFill>
              <a:miter lim="400000"/>
            </a:ln>
            <a:effectLst/>
          </p:spPr>
          <p:txBody>
            <a:bodyPr wrap="square" lIns="45719" tIns="45719" rIns="45719" bIns="45719" numCol="1" anchor="ctr">
              <a:noAutofit/>
            </a:bodyP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359" name="文本框 358">
              <a:extLst>
                <a:ext uri="{FF2B5EF4-FFF2-40B4-BE49-F238E27FC236}">
                  <a16:creationId xmlns:a16="http://schemas.microsoft.com/office/drawing/2014/main" id="{D77E05A5-6266-2445-AB58-FBA7F41B2094}"/>
                </a:ext>
              </a:extLst>
            </p:cNvPr>
            <p:cNvSpPr txBox="1"/>
            <p:nvPr/>
          </p:nvSpPr>
          <p:spPr>
            <a:xfrm>
              <a:off x="10045410" y="4890470"/>
              <a:ext cx="1027112" cy="369332"/>
            </a:xfrm>
            <a:prstGeom prst="rect">
              <a:avLst/>
            </a:prstGeom>
            <a:noFill/>
          </p:spPr>
          <p:txBody>
            <a:bodyPr wrap="square">
              <a:spAutoFit/>
            </a:bodyPr>
            <a:lstStyle/>
            <a:p>
              <a:r>
                <a:rPr lang="en-US" altLang="zh-CN" dirty="0"/>
                <a:t>Upgrade</a:t>
              </a:r>
            </a:p>
          </p:txBody>
        </p:sp>
        <p:sp>
          <p:nvSpPr>
            <p:cNvPr id="360" name="文本框 359">
              <a:extLst>
                <a:ext uri="{FF2B5EF4-FFF2-40B4-BE49-F238E27FC236}">
                  <a16:creationId xmlns:a16="http://schemas.microsoft.com/office/drawing/2014/main" id="{DD545479-FA2E-2F41-8C03-369D35981007}"/>
                </a:ext>
              </a:extLst>
            </p:cNvPr>
            <p:cNvSpPr txBox="1"/>
            <p:nvPr/>
          </p:nvSpPr>
          <p:spPr>
            <a:xfrm>
              <a:off x="7201581" y="4877387"/>
              <a:ext cx="988387" cy="369332"/>
            </a:xfrm>
            <a:prstGeom prst="rect">
              <a:avLst/>
            </a:prstGeom>
            <a:noFill/>
          </p:spPr>
          <p:txBody>
            <a:bodyPr wrap="square">
              <a:spAutoFit/>
            </a:bodyPr>
            <a:lstStyle/>
            <a:p>
              <a:r>
                <a:rPr lang="en-US" altLang="zh-CN" dirty="0"/>
                <a:t>Forward</a:t>
              </a:r>
            </a:p>
          </p:txBody>
        </p:sp>
        <p:sp>
          <p:nvSpPr>
            <p:cNvPr id="361" name="文本框 360">
              <a:extLst>
                <a:ext uri="{FF2B5EF4-FFF2-40B4-BE49-F238E27FC236}">
                  <a16:creationId xmlns:a16="http://schemas.microsoft.com/office/drawing/2014/main" id="{B700D429-ED71-2F44-BBB5-053878801289}"/>
                </a:ext>
              </a:extLst>
            </p:cNvPr>
            <p:cNvSpPr txBox="1"/>
            <p:nvPr/>
          </p:nvSpPr>
          <p:spPr>
            <a:xfrm>
              <a:off x="8716884" y="4882753"/>
              <a:ext cx="1110916" cy="369332"/>
            </a:xfrm>
            <a:prstGeom prst="rect">
              <a:avLst/>
            </a:prstGeom>
            <a:noFill/>
          </p:spPr>
          <p:txBody>
            <a:bodyPr wrap="square">
              <a:spAutoFit/>
            </a:bodyPr>
            <a:lstStyle/>
            <a:p>
              <a:r>
                <a:rPr lang="en-US" altLang="zh-CN" dirty="0"/>
                <a:t>Backward</a:t>
              </a:r>
            </a:p>
          </p:txBody>
        </p:sp>
        <p:grpSp>
          <p:nvGrpSpPr>
            <p:cNvPr id="362" name="组合 361">
              <a:extLst>
                <a:ext uri="{FF2B5EF4-FFF2-40B4-BE49-F238E27FC236}">
                  <a16:creationId xmlns:a16="http://schemas.microsoft.com/office/drawing/2014/main" id="{6603C00C-F3EA-F142-9453-532718187B0A}"/>
                </a:ext>
              </a:extLst>
            </p:cNvPr>
            <p:cNvGrpSpPr/>
            <p:nvPr/>
          </p:nvGrpSpPr>
          <p:grpSpPr>
            <a:xfrm>
              <a:off x="320780" y="4833884"/>
              <a:ext cx="10751742" cy="1625696"/>
              <a:chOff x="412262" y="5205473"/>
              <a:chExt cx="10751742" cy="1625696"/>
            </a:xfrm>
          </p:grpSpPr>
          <p:sp>
            <p:nvSpPr>
              <p:cNvPr id="363" name="Pre-trained Model">
                <a:extLst>
                  <a:ext uri="{FF2B5EF4-FFF2-40B4-BE49-F238E27FC236}">
                    <a16:creationId xmlns:a16="http://schemas.microsoft.com/office/drawing/2014/main" id="{119F48C5-1548-6341-A9AE-F8D8DAE62852}"/>
                  </a:ext>
                </a:extLst>
              </p:cNvPr>
              <p:cNvSpPr/>
              <p:nvPr/>
            </p:nvSpPr>
            <p:spPr>
              <a:xfrm>
                <a:off x="6724278" y="5687976"/>
                <a:ext cx="1869492" cy="635001"/>
              </a:xfrm>
              <a:prstGeom prst="roundRect">
                <a:avLst>
                  <a:gd name="adj" fmla="val 15000"/>
                </a:avLst>
              </a:prstGeom>
              <a:solidFill>
                <a:srgbClr val="16607D"/>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sz="1600" b="1" dirty="0">
                    <a:solidFill>
                      <a:schemeClr val="bg1"/>
                    </a:solidFill>
                    <a:latin typeface="+mn-lt"/>
                  </a:rPr>
                  <a:t>Pre-trained Model</a:t>
                </a:r>
              </a:p>
            </p:txBody>
          </p:sp>
          <p:sp>
            <p:nvSpPr>
              <p:cNvPr id="364" name="矩形">
                <a:extLst>
                  <a:ext uri="{FF2B5EF4-FFF2-40B4-BE49-F238E27FC236}">
                    <a16:creationId xmlns:a16="http://schemas.microsoft.com/office/drawing/2014/main" id="{4932AB30-D9F7-C140-92C3-F24085151662}"/>
                  </a:ext>
                </a:extLst>
              </p:cNvPr>
              <p:cNvSpPr/>
              <p:nvPr/>
            </p:nvSpPr>
            <p:spPr>
              <a:xfrm>
                <a:off x="2211775" y="5432202"/>
                <a:ext cx="1760888"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65" name="Best pizza ever !">
                <a:extLst>
                  <a:ext uri="{FF2B5EF4-FFF2-40B4-BE49-F238E27FC236}">
                    <a16:creationId xmlns:a16="http://schemas.microsoft.com/office/drawing/2014/main" id="{3075FD9E-D9D5-1D49-B0F3-2CC60FAC230D}"/>
                  </a:ext>
                </a:extLst>
              </p:cNvPr>
              <p:cNvSpPr txBox="1"/>
              <p:nvPr/>
            </p:nvSpPr>
            <p:spPr>
              <a:xfrm>
                <a:off x="2408657" y="5485550"/>
                <a:ext cx="1438791"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dirty="0">
                    <a:latin typeface="+mn-lt"/>
                  </a:rPr>
                  <a:t>Pizza was good…</a:t>
                </a:r>
              </a:p>
            </p:txBody>
          </p:sp>
          <p:sp>
            <p:nvSpPr>
              <p:cNvPr id="366" name="箭头">
                <a:extLst>
                  <a:ext uri="{FF2B5EF4-FFF2-40B4-BE49-F238E27FC236}">
                    <a16:creationId xmlns:a16="http://schemas.microsoft.com/office/drawing/2014/main" id="{32B800D5-766B-F24E-9E89-4C8823642FC0}"/>
                  </a:ext>
                </a:extLst>
              </p:cNvPr>
              <p:cNvSpPr/>
              <p:nvPr/>
            </p:nvSpPr>
            <p:spPr>
              <a:xfrm>
                <a:off x="4337451" y="5495783"/>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67" name="矩形">
                <a:extLst>
                  <a:ext uri="{FF2B5EF4-FFF2-40B4-BE49-F238E27FC236}">
                    <a16:creationId xmlns:a16="http://schemas.microsoft.com/office/drawing/2014/main" id="{607C0698-97B4-474C-9893-3A0B9783AF3C}"/>
                  </a:ext>
                </a:extLst>
              </p:cNvPr>
              <p:cNvSpPr/>
              <p:nvPr/>
            </p:nvSpPr>
            <p:spPr>
              <a:xfrm>
                <a:off x="4650421" y="5346042"/>
                <a:ext cx="1760888" cy="576535"/>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68" name="矩形">
                <a:extLst>
                  <a:ext uri="{FF2B5EF4-FFF2-40B4-BE49-F238E27FC236}">
                    <a16:creationId xmlns:a16="http://schemas.microsoft.com/office/drawing/2014/main" id="{94980697-0F4E-C948-801A-50D1B3244564}"/>
                  </a:ext>
                </a:extLst>
              </p:cNvPr>
              <p:cNvSpPr/>
              <p:nvPr/>
            </p:nvSpPr>
            <p:spPr>
              <a:xfrm>
                <a:off x="3975501" y="5432202"/>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69" name="+1">
                <a:extLst>
                  <a:ext uri="{FF2B5EF4-FFF2-40B4-BE49-F238E27FC236}">
                    <a16:creationId xmlns:a16="http://schemas.microsoft.com/office/drawing/2014/main" id="{4B1E0B13-9E55-1942-BC85-C09AD737676D}"/>
                  </a:ext>
                </a:extLst>
              </p:cNvPr>
              <p:cNvSpPr txBox="1"/>
              <p:nvPr/>
            </p:nvSpPr>
            <p:spPr>
              <a:xfrm>
                <a:off x="4010452" y="5478779"/>
                <a:ext cx="28854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sz="1600"/>
                  <a:t>+1</a:t>
                </a:r>
              </a:p>
            </p:txBody>
          </p:sp>
          <p:sp>
            <p:nvSpPr>
              <p:cNvPr id="370" name="Fine-tuned Model">
                <a:extLst>
                  <a:ext uri="{FF2B5EF4-FFF2-40B4-BE49-F238E27FC236}">
                    <a16:creationId xmlns:a16="http://schemas.microsoft.com/office/drawing/2014/main" id="{FD6ACF28-EEDF-C040-8D79-1E7B88F06EB0}"/>
                  </a:ext>
                </a:extLst>
              </p:cNvPr>
              <p:cNvSpPr/>
              <p:nvPr/>
            </p:nvSpPr>
            <p:spPr>
              <a:xfrm>
                <a:off x="9151266" y="5687976"/>
                <a:ext cx="1869491" cy="635001"/>
              </a:xfrm>
              <a:prstGeom prst="roundRect">
                <a:avLst>
                  <a:gd name="adj" fmla="val 15000"/>
                </a:avLst>
              </a:prstGeom>
              <a:solidFill>
                <a:srgbClr val="FE8000"/>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spcBef>
                    <a:spcPts val="2250"/>
                  </a:spcBef>
                </a:pPr>
                <a:r>
                  <a:rPr sz="1500" b="1" dirty="0">
                    <a:latin typeface="+mn-lt"/>
                  </a:rPr>
                  <a:t>Fine-tuned Model</a:t>
                </a:r>
              </a:p>
            </p:txBody>
          </p:sp>
          <p:sp>
            <p:nvSpPr>
              <p:cNvPr id="371" name="矩形">
                <a:extLst>
                  <a:ext uri="{FF2B5EF4-FFF2-40B4-BE49-F238E27FC236}">
                    <a16:creationId xmlns:a16="http://schemas.microsoft.com/office/drawing/2014/main" id="{3F9B230C-11C6-D74D-8F5D-31A427C3BC34}"/>
                  </a:ext>
                </a:extLst>
              </p:cNvPr>
              <p:cNvSpPr/>
              <p:nvPr/>
            </p:nvSpPr>
            <p:spPr>
              <a:xfrm>
                <a:off x="4924087" y="6275760"/>
                <a:ext cx="121355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72" name="great: 0.8">
                <a:extLst>
                  <a:ext uri="{FF2B5EF4-FFF2-40B4-BE49-F238E27FC236}">
                    <a16:creationId xmlns:a16="http://schemas.microsoft.com/office/drawing/2014/main" id="{3C138F68-182F-4F44-B343-E4EB45DBFB33}"/>
                  </a:ext>
                </a:extLst>
              </p:cNvPr>
              <p:cNvSpPr txBox="1"/>
              <p:nvPr/>
            </p:nvSpPr>
            <p:spPr>
              <a:xfrm>
                <a:off x="5052405" y="6276913"/>
                <a:ext cx="938847"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a:sym typeface="Helvetica Neue" panose="02000503000000020004"/>
                  </a:rPr>
                  <a:t>great: </a:t>
                </a:r>
                <a:r>
                  <a:rPr sz="1600"/>
                  <a:t>0.8</a:t>
                </a:r>
              </a:p>
            </p:txBody>
          </p:sp>
          <p:sp>
            <p:nvSpPr>
              <p:cNvPr id="373" name="bad: 0.8">
                <a:extLst>
                  <a:ext uri="{FF2B5EF4-FFF2-40B4-BE49-F238E27FC236}">
                    <a16:creationId xmlns:a16="http://schemas.microsoft.com/office/drawing/2014/main" id="{51288CC8-F12E-314B-A721-4368A6A6062C}"/>
                  </a:ext>
                </a:extLst>
              </p:cNvPr>
              <p:cNvSpPr txBox="1"/>
              <p:nvPr/>
            </p:nvSpPr>
            <p:spPr>
              <a:xfrm>
                <a:off x="4976246" y="6533652"/>
                <a:ext cx="1117294"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sz="1600" b="1" dirty="0">
                    <a:sym typeface="Helvetica Neue" panose="02000503000000020004"/>
                  </a:rPr>
                  <a:t>terrible</a:t>
                </a:r>
                <a:r>
                  <a:rPr sz="1600" b="1" dirty="0">
                    <a:sym typeface="Helvetica Neue" panose="02000503000000020004"/>
                  </a:rPr>
                  <a:t>:</a:t>
                </a:r>
                <a:r>
                  <a:rPr sz="1600" dirty="0"/>
                  <a:t> 0.8</a:t>
                </a:r>
              </a:p>
            </p:txBody>
          </p:sp>
          <p:grpSp>
            <p:nvGrpSpPr>
              <p:cNvPr id="374" name="组合 373">
                <a:extLst>
                  <a:ext uri="{FF2B5EF4-FFF2-40B4-BE49-F238E27FC236}">
                    <a16:creationId xmlns:a16="http://schemas.microsoft.com/office/drawing/2014/main" id="{9F89B537-64DA-F742-9B45-6E2048F961D8}"/>
                  </a:ext>
                </a:extLst>
              </p:cNvPr>
              <p:cNvGrpSpPr/>
              <p:nvPr/>
            </p:nvGrpSpPr>
            <p:grpSpPr>
              <a:xfrm>
                <a:off x="2713626" y="6253534"/>
                <a:ext cx="817525" cy="540630"/>
                <a:chOff x="2958454" y="6275760"/>
                <a:chExt cx="817525" cy="540630"/>
              </a:xfrm>
            </p:grpSpPr>
            <p:sp>
              <p:nvSpPr>
                <p:cNvPr id="394" name="矩形">
                  <a:extLst>
                    <a:ext uri="{FF2B5EF4-FFF2-40B4-BE49-F238E27FC236}">
                      <a16:creationId xmlns:a16="http://schemas.microsoft.com/office/drawing/2014/main" id="{53B79361-E539-274E-997A-5A9E72B4164D}"/>
                    </a:ext>
                  </a:extLst>
                </p:cNvPr>
                <p:cNvSpPr/>
                <p:nvPr/>
              </p:nvSpPr>
              <p:spPr>
                <a:xfrm>
                  <a:off x="2958454" y="6275760"/>
                  <a:ext cx="81752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95" name="+1: 0.8">
                  <a:extLst>
                    <a:ext uri="{FF2B5EF4-FFF2-40B4-BE49-F238E27FC236}">
                      <a16:creationId xmlns:a16="http://schemas.microsoft.com/office/drawing/2014/main" id="{C07CF821-4C27-044E-AE34-447F6F8D5605}"/>
                    </a:ext>
                  </a:extLst>
                </p:cNvPr>
                <p:cNvSpPr txBox="1"/>
                <p:nvPr/>
              </p:nvSpPr>
              <p:spPr>
                <a:xfrm>
                  <a:off x="3015148" y="6276913"/>
                  <a:ext cx="68929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dirty="0">
                      <a:sym typeface="Helvetica Neue" panose="02000503000000020004"/>
                    </a:rPr>
                    <a:t>+1: </a:t>
                  </a:r>
                  <a:r>
                    <a:rPr sz="1600" dirty="0"/>
                    <a:t>0.8</a:t>
                  </a:r>
                </a:p>
              </p:txBody>
            </p:sp>
            <p:sp>
              <p:nvSpPr>
                <p:cNvPr id="396" name="-1: 0.2">
                  <a:extLst>
                    <a:ext uri="{FF2B5EF4-FFF2-40B4-BE49-F238E27FC236}">
                      <a16:creationId xmlns:a16="http://schemas.microsoft.com/office/drawing/2014/main" id="{8227A2E5-CF23-8643-B500-C83343E0FC5C}"/>
                    </a:ext>
                  </a:extLst>
                </p:cNvPr>
                <p:cNvSpPr txBox="1"/>
                <p:nvPr/>
              </p:nvSpPr>
              <p:spPr>
                <a:xfrm>
                  <a:off x="3055787" y="6518873"/>
                  <a:ext cx="64601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a:sym typeface="Helvetica Neue" panose="02000503000000020004"/>
                    </a:rPr>
                    <a:t>-1: </a:t>
                  </a:r>
                  <a:r>
                    <a:rPr sz="1600"/>
                    <a:t>0.2</a:t>
                  </a:r>
                </a:p>
              </p:txBody>
            </p:sp>
          </p:grpSp>
          <p:sp>
            <p:nvSpPr>
              <p:cNvPr id="375" name="箭头">
                <a:extLst>
                  <a:ext uri="{FF2B5EF4-FFF2-40B4-BE49-F238E27FC236}">
                    <a16:creationId xmlns:a16="http://schemas.microsoft.com/office/drawing/2014/main" id="{A6779CF5-ADF0-A04E-90C9-C240B5FCB259}"/>
                  </a:ext>
                </a:extLst>
              </p:cNvPr>
              <p:cNvSpPr/>
              <p:nvPr/>
            </p:nvSpPr>
            <p:spPr>
              <a:xfrm rot="1509871">
                <a:off x="6410856" y="5632057"/>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76" name="箭头">
                <a:extLst>
                  <a:ext uri="{FF2B5EF4-FFF2-40B4-BE49-F238E27FC236}">
                    <a16:creationId xmlns:a16="http://schemas.microsoft.com/office/drawing/2014/main" id="{5FA72242-E75F-D549-914E-05C0674A6F9A}"/>
                  </a:ext>
                </a:extLst>
              </p:cNvPr>
              <p:cNvSpPr/>
              <p:nvPr/>
            </p:nvSpPr>
            <p:spPr>
              <a:xfrm rot="8573439">
                <a:off x="6111083" y="6283021"/>
                <a:ext cx="601384" cy="260011"/>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77" name="箭头">
                <a:extLst>
                  <a:ext uri="{FF2B5EF4-FFF2-40B4-BE49-F238E27FC236}">
                    <a16:creationId xmlns:a16="http://schemas.microsoft.com/office/drawing/2014/main" id="{38B68A6C-800B-0449-93F1-DA5573197A7B}"/>
                  </a:ext>
                </a:extLst>
              </p:cNvPr>
              <p:cNvSpPr/>
              <p:nvPr/>
            </p:nvSpPr>
            <p:spPr>
              <a:xfrm rot="10800000">
                <a:off x="3546488" y="6393916"/>
                <a:ext cx="1359739"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78" name="矩形">
                <a:extLst>
                  <a:ext uri="{FF2B5EF4-FFF2-40B4-BE49-F238E27FC236}">
                    <a16:creationId xmlns:a16="http://schemas.microsoft.com/office/drawing/2014/main" id="{DC6E72F4-F07A-1F40-B815-3983190DD86D}"/>
                  </a:ext>
                </a:extLst>
              </p:cNvPr>
              <p:cNvSpPr/>
              <p:nvPr/>
            </p:nvSpPr>
            <p:spPr>
              <a:xfrm>
                <a:off x="4480190" y="5953041"/>
                <a:ext cx="568396" cy="287511"/>
              </a:xfrm>
              <a:prstGeom prst="rect">
                <a:avLst/>
              </a:prstGeom>
              <a:solidFill>
                <a:schemeClr val="bg2">
                  <a:lumMod val="50000"/>
                  <a:alpha val="33874"/>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79" name="Loss">
                <a:extLst>
                  <a:ext uri="{FF2B5EF4-FFF2-40B4-BE49-F238E27FC236}">
                    <a16:creationId xmlns:a16="http://schemas.microsoft.com/office/drawing/2014/main" id="{4B1A6978-079E-5B46-8D8B-9A9612A981BD}"/>
                  </a:ext>
                </a:extLst>
              </p:cNvPr>
              <p:cNvSpPr txBox="1"/>
              <p:nvPr/>
            </p:nvSpPr>
            <p:spPr>
              <a:xfrm>
                <a:off x="4689685" y="5925178"/>
                <a:ext cx="5136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endParaRPr sz="1600" dirty="0">
                  <a:latin typeface="+mn-lt"/>
                </a:endParaRPr>
              </a:p>
            </p:txBody>
          </p:sp>
          <p:cxnSp>
            <p:nvCxnSpPr>
              <p:cNvPr id="380" name="连接线">
                <a:extLst>
                  <a:ext uri="{FF2B5EF4-FFF2-40B4-BE49-F238E27FC236}">
                    <a16:creationId xmlns:a16="http://schemas.microsoft.com/office/drawing/2014/main" id="{9E76983B-54CB-6E44-B38B-C5FBC5D93FD4}"/>
                  </a:ext>
                </a:extLst>
              </p:cNvPr>
              <p:cNvCxnSpPr/>
              <p:nvPr/>
            </p:nvCxnSpPr>
            <p:spPr>
              <a:xfrm flipH="1" flipV="1">
                <a:off x="3409236" y="5759430"/>
                <a:ext cx="977789" cy="302006"/>
              </a:xfrm>
              <a:prstGeom prst="straightConnector1">
                <a:avLst/>
              </a:prstGeom>
              <a:ln w="38100">
                <a:solidFill>
                  <a:schemeClr val="accent3">
                    <a:hueOff val="914338"/>
                    <a:satOff val="31515"/>
                    <a:lumOff val="-30788"/>
                  </a:schemeClr>
                </a:solidFill>
                <a:custDash>
                  <a:ds d="200000" sp="200000"/>
                </a:custDash>
                <a:miter lim="400000"/>
                <a:headEnd type="triangle"/>
              </a:ln>
            </p:spPr>
          </p:cxnSp>
          <p:cxnSp>
            <p:nvCxnSpPr>
              <p:cNvPr id="381" name="连接线">
                <a:extLst>
                  <a:ext uri="{FF2B5EF4-FFF2-40B4-BE49-F238E27FC236}">
                    <a16:creationId xmlns:a16="http://schemas.microsoft.com/office/drawing/2014/main" id="{AB41034B-6E27-BA4C-B5CC-CA55685E4022}"/>
                  </a:ext>
                </a:extLst>
              </p:cNvPr>
              <p:cNvCxnSpPr/>
              <p:nvPr/>
            </p:nvCxnSpPr>
            <p:spPr>
              <a:xfrm flipH="1">
                <a:off x="3447545" y="6163646"/>
                <a:ext cx="939480" cy="277180"/>
              </a:xfrm>
              <a:prstGeom prst="straightConnector1">
                <a:avLst/>
              </a:prstGeom>
              <a:ln w="38100">
                <a:solidFill>
                  <a:schemeClr val="accent3">
                    <a:hueOff val="914338"/>
                    <a:satOff val="31515"/>
                    <a:lumOff val="-30788"/>
                  </a:schemeClr>
                </a:solidFill>
                <a:custDash>
                  <a:ds d="200000" sp="200000"/>
                </a:custDash>
                <a:miter lim="400000"/>
                <a:headEnd type="triangle"/>
              </a:ln>
            </p:spPr>
          </p:cxnSp>
          <p:sp>
            <p:nvSpPr>
              <p:cNvPr id="382" name="线条">
                <a:extLst>
                  <a:ext uri="{FF2B5EF4-FFF2-40B4-BE49-F238E27FC236}">
                    <a16:creationId xmlns:a16="http://schemas.microsoft.com/office/drawing/2014/main" id="{C294CA2C-AC75-3A4B-9E64-76A2243B20E3}"/>
                  </a:ext>
                </a:extLst>
              </p:cNvPr>
              <p:cNvSpPr/>
              <p:nvPr/>
            </p:nvSpPr>
            <p:spPr>
              <a:xfrm>
                <a:off x="5054958" y="6063887"/>
                <a:ext cx="1662949"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383" name="矩形">
                <a:extLst>
                  <a:ext uri="{FF2B5EF4-FFF2-40B4-BE49-F238E27FC236}">
                    <a16:creationId xmlns:a16="http://schemas.microsoft.com/office/drawing/2014/main" id="{8D54DA41-6603-6942-8E61-5B1639B5F0A1}"/>
                  </a:ext>
                </a:extLst>
              </p:cNvPr>
              <p:cNvSpPr/>
              <p:nvPr/>
            </p:nvSpPr>
            <p:spPr>
              <a:xfrm>
                <a:off x="1977629" y="5205473"/>
                <a:ext cx="9186375" cy="160000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84" name="箭头">
                <a:extLst>
                  <a:ext uri="{FF2B5EF4-FFF2-40B4-BE49-F238E27FC236}">
                    <a16:creationId xmlns:a16="http://schemas.microsoft.com/office/drawing/2014/main" id="{0C1DF768-A76C-5B41-8E37-0A89862CAF51}"/>
                  </a:ext>
                </a:extLst>
              </p:cNvPr>
              <p:cNvSpPr/>
              <p:nvPr/>
            </p:nvSpPr>
            <p:spPr>
              <a:xfrm>
                <a:off x="8710954" y="5911941"/>
                <a:ext cx="323127" cy="303894"/>
              </a:xfrm>
              <a:prstGeom prst="rightArrow">
                <a:avLst>
                  <a:gd name="adj1" fmla="val 32362"/>
                  <a:gd name="adj2" fmla="val 51149"/>
                </a:avLst>
              </a:prstGeom>
              <a:solidFill>
                <a:schemeClr val="bg1"/>
              </a:solidFill>
              <a:ln w="12700">
                <a:solidFill>
                  <a:schemeClr val="tx1"/>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85" name="Local Prompt Training">
                <a:extLst>
                  <a:ext uri="{FF2B5EF4-FFF2-40B4-BE49-F238E27FC236}">
                    <a16:creationId xmlns:a16="http://schemas.microsoft.com/office/drawing/2014/main" id="{73733903-1870-904D-93B3-4AF13FF1F9F8}"/>
                  </a:ext>
                </a:extLst>
              </p:cNvPr>
              <p:cNvSpPr txBox="1"/>
              <p:nvPr/>
            </p:nvSpPr>
            <p:spPr>
              <a:xfrm>
                <a:off x="7719639" y="6388755"/>
                <a:ext cx="2788615" cy="383695"/>
              </a:xfrm>
              <a:prstGeom prst="rect">
                <a:avLst/>
              </a:prstGeom>
              <a:noFill/>
              <a:ln w="12700">
                <a:solidFill>
                  <a:srgbClr val="000000"/>
                </a:solidFill>
                <a:miter lim="400000"/>
              </a:ln>
            </p:spPr>
            <p:txBody>
              <a:bodyPr wrap="square" lIns="25400" tIns="25400" rIns="25400" bIns="25400" anchor="ctr">
                <a:spAutoFit/>
              </a:bodyPr>
              <a:lstStyle>
                <a:lvl1pPr algn="l">
                  <a:lnSpc>
                    <a:spcPct val="90000"/>
                  </a:lnSpc>
                  <a:spcBef>
                    <a:spcPts val="4500"/>
                  </a:spcBef>
                  <a:defRPr sz="4800" b="1">
                    <a:solidFill>
                      <a:srgbClr val="FFFFFF"/>
                    </a:solidFill>
                  </a:defRPr>
                </a:lvl1pPr>
              </a:lstStyle>
              <a:p>
                <a:r>
                  <a:rPr sz="2400" dirty="0">
                    <a:solidFill>
                      <a:schemeClr val="tx1"/>
                    </a:solidFill>
                  </a:rPr>
                  <a:t>Local Prompt Training</a:t>
                </a:r>
              </a:p>
            </p:txBody>
          </p:sp>
          <p:sp>
            <p:nvSpPr>
              <p:cNvPr id="386" name="箭头">
                <a:extLst>
                  <a:ext uri="{FF2B5EF4-FFF2-40B4-BE49-F238E27FC236}">
                    <a16:creationId xmlns:a16="http://schemas.microsoft.com/office/drawing/2014/main" id="{11257BBE-65E3-D149-86A5-2275749D365E}"/>
                  </a:ext>
                </a:extLst>
              </p:cNvPr>
              <p:cNvSpPr/>
              <p:nvPr/>
            </p:nvSpPr>
            <p:spPr>
              <a:xfrm>
                <a:off x="6921112" y="5287061"/>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87" name="线条">
                <a:extLst>
                  <a:ext uri="{FF2B5EF4-FFF2-40B4-BE49-F238E27FC236}">
                    <a16:creationId xmlns:a16="http://schemas.microsoft.com/office/drawing/2014/main" id="{3EAF79F8-E9E3-3E4A-9CE2-7A5B9AAF8C42}"/>
                  </a:ext>
                </a:extLst>
              </p:cNvPr>
              <p:cNvSpPr/>
              <p:nvPr/>
            </p:nvSpPr>
            <p:spPr>
              <a:xfrm>
                <a:off x="8256302" y="5425429"/>
                <a:ext cx="568396"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388" name="矩形">
                <a:extLst>
                  <a:ext uri="{FF2B5EF4-FFF2-40B4-BE49-F238E27FC236}">
                    <a16:creationId xmlns:a16="http://schemas.microsoft.com/office/drawing/2014/main" id="{331B562B-935D-0A46-AB20-8E3BAD00054F}"/>
                  </a:ext>
                </a:extLst>
              </p:cNvPr>
              <p:cNvSpPr/>
              <p:nvPr/>
            </p:nvSpPr>
            <p:spPr>
              <a:xfrm>
                <a:off x="426383" y="5425429"/>
                <a:ext cx="1083853" cy="404216"/>
              </a:xfrm>
              <a:prstGeom prst="rect">
                <a:avLst/>
              </a:prstGeom>
              <a:solidFill>
                <a:schemeClr val="accent1">
                  <a:lumOff val="16847"/>
                  <a:alpha val="24617"/>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89" name="矩形">
                <a:extLst>
                  <a:ext uri="{FF2B5EF4-FFF2-40B4-BE49-F238E27FC236}">
                    <a16:creationId xmlns:a16="http://schemas.microsoft.com/office/drawing/2014/main" id="{9F04F147-6A9F-A34A-8112-2C1B3806F94A}"/>
                  </a:ext>
                </a:extLst>
              </p:cNvPr>
              <p:cNvSpPr/>
              <p:nvPr/>
            </p:nvSpPr>
            <p:spPr>
              <a:xfrm>
                <a:off x="412262" y="6021455"/>
                <a:ext cx="1083853" cy="404216"/>
              </a:xfrm>
              <a:prstGeom prst="rect">
                <a:avLst/>
              </a:prstGeom>
              <a:solidFill>
                <a:srgbClr val="60D937">
                  <a:alpha val="33874"/>
                </a:srgb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90" name="Best pizza ever !">
                <a:extLst>
                  <a:ext uri="{FF2B5EF4-FFF2-40B4-BE49-F238E27FC236}">
                    <a16:creationId xmlns:a16="http://schemas.microsoft.com/office/drawing/2014/main" id="{A03D6F60-F419-6B4D-BBB9-D4BA4D42E8E3}"/>
                  </a:ext>
                </a:extLst>
              </p:cNvPr>
              <p:cNvSpPr txBox="1"/>
              <p:nvPr/>
            </p:nvSpPr>
            <p:spPr>
              <a:xfrm>
                <a:off x="4799149" y="5372343"/>
                <a:ext cx="1533368" cy="543739"/>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altLang="zh-CN" sz="1600" dirty="0">
                    <a:latin typeface="+mn-lt"/>
                  </a:rPr>
                  <a:t>It was &lt;MASK&gt;. </a:t>
                </a:r>
              </a:p>
              <a:p>
                <a:pPr algn="ctr"/>
                <a:r>
                  <a:rPr lang="en-US" altLang="zh-CN" sz="1600" dirty="0">
                    <a:latin typeface="+mn-lt"/>
                  </a:rPr>
                  <a:t>Pizza was good..."</a:t>
                </a:r>
              </a:p>
            </p:txBody>
          </p:sp>
          <p:sp>
            <p:nvSpPr>
              <p:cNvPr id="391" name="Best pizza ever !">
                <a:extLst>
                  <a:ext uri="{FF2B5EF4-FFF2-40B4-BE49-F238E27FC236}">
                    <a16:creationId xmlns:a16="http://schemas.microsoft.com/office/drawing/2014/main" id="{05AEE2DD-F5A2-124F-9C57-A09CAA842B87}"/>
                  </a:ext>
                </a:extLst>
              </p:cNvPr>
              <p:cNvSpPr txBox="1"/>
              <p:nvPr/>
            </p:nvSpPr>
            <p:spPr>
              <a:xfrm>
                <a:off x="501130" y="5485550"/>
                <a:ext cx="902363"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Input Text</a:t>
                </a:r>
                <a:endParaRPr sz="1600" b="1" dirty="0">
                  <a:latin typeface="+mn-lt"/>
                </a:endParaRPr>
              </a:p>
            </p:txBody>
          </p:sp>
          <p:sp>
            <p:nvSpPr>
              <p:cNvPr id="392" name="Best pizza ever !">
                <a:extLst>
                  <a:ext uri="{FF2B5EF4-FFF2-40B4-BE49-F238E27FC236}">
                    <a16:creationId xmlns:a16="http://schemas.microsoft.com/office/drawing/2014/main" id="{11827089-266F-D94E-BEB4-67072709541E}"/>
                  </a:ext>
                </a:extLst>
              </p:cNvPr>
              <p:cNvSpPr txBox="1"/>
              <p:nvPr/>
            </p:nvSpPr>
            <p:spPr>
              <a:xfrm>
                <a:off x="690947" y="6091238"/>
                <a:ext cx="501740"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Label</a:t>
                </a:r>
                <a:endParaRPr sz="1600" b="1" dirty="0">
                  <a:latin typeface="+mn-lt"/>
                </a:endParaRPr>
              </a:p>
            </p:txBody>
          </p:sp>
          <p:sp>
            <p:nvSpPr>
              <p:cNvPr id="393" name="文本框 392">
                <a:extLst>
                  <a:ext uri="{FF2B5EF4-FFF2-40B4-BE49-F238E27FC236}">
                    <a16:creationId xmlns:a16="http://schemas.microsoft.com/office/drawing/2014/main" id="{F547BF9B-1A96-134C-97E0-D91FE8B654E1}"/>
                  </a:ext>
                </a:extLst>
              </p:cNvPr>
              <p:cNvSpPr txBox="1"/>
              <p:nvPr/>
            </p:nvSpPr>
            <p:spPr>
              <a:xfrm>
                <a:off x="4475696" y="5904172"/>
                <a:ext cx="583814" cy="369332"/>
              </a:xfrm>
              <a:prstGeom prst="rect">
                <a:avLst/>
              </a:prstGeom>
              <a:noFill/>
            </p:spPr>
            <p:txBody>
              <a:bodyPr wrap="square" rtlCol="0">
                <a:spAutoFit/>
              </a:bodyPr>
              <a:lstStyle/>
              <a:p>
                <a:r>
                  <a:rPr kumimoji="1" lang="en-US" altLang="zh-CN" dirty="0">
                    <a:solidFill>
                      <a:schemeClr val="bg1"/>
                    </a:solidFill>
                  </a:rPr>
                  <a:t>Loss</a:t>
                </a:r>
                <a:endParaRPr kumimoji="1" lang="zh-CN" altLang="en-US" dirty="0">
                  <a:solidFill>
                    <a:schemeClr val="bg1"/>
                  </a:solidFill>
                </a:endParaRPr>
              </a:p>
            </p:txBody>
          </p:sp>
        </p:grpSp>
      </p:grpSp>
      <p:cxnSp>
        <p:nvCxnSpPr>
          <p:cNvPr id="6" name="直线连接符 5">
            <a:extLst>
              <a:ext uri="{FF2B5EF4-FFF2-40B4-BE49-F238E27FC236}">
                <a16:creationId xmlns:a16="http://schemas.microsoft.com/office/drawing/2014/main" id="{B6FB0AFC-4B8A-7144-A83B-425D3237B89D}"/>
              </a:ext>
            </a:extLst>
          </p:cNvPr>
          <p:cNvCxnSpPr>
            <a:cxnSpLocks/>
          </p:cNvCxnSpPr>
          <p:nvPr/>
        </p:nvCxnSpPr>
        <p:spPr>
          <a:xfrm flipH="1">
            <a:off x="2336213" y="4423068"/>
            <a:ext cx="2717050" cy="7424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9" name="直线连接符 398">
            <a:extLst>
              <a:ext uri="{FF2B5EF4-FFF2-40B4-BE49-F238E27FC236}">
                <a16:creationId xmlns:a16="http://schemas.microsoft.com/office/drawing/2014/main" id="{5EEBD60F-54AB-834E-B0BF-52457992CF44}"/>
              </a:ext>
            </a:extLst>
          </p:cNvPr>
          <p:cNvCxnSpPr>
            <a:cxnSpLocks/>
          </p:cNvCxnSpPr>
          <p:nvPr/>
        </p:nvCxnSpPr>
        <p:spPr>
          <a:xfrm>
            <a:off x="6769768" y="4340000"/>
            <a:ext cx="4732421" cy="82555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090A87B5-12D8-A24F-96BD-2F43DEF0732B}"/>
              </a:ext>
            </a:extLst>
          </p:cNvPr>
          <p:cNvSpPr>
            <a:spLocks noGrp="1"/>
          </p:cNvSpPr>
          <p:nvPr>
            <p:ph type="sldNum" sz="quarter" idx="4"/>
          </p:nvPr>
        </p:nvSpPr>
        <p:spPr/>
        <p:txBody>
          <a:bodyPr/>
          <a:lstStyle/>
          <a:p>
            <a:fld id="{9FE11B73-A815-BF4E-9B20-19D14749F6B9}" type="slidenum">
              <a:rPr kumimoji="1" lang="zh-CN" altLang="en-US" smtClean="0"/>
              <a:pPr/>
              <a:t>5</a:t>
            </a:fld>
            <a:r>
              <a:rPr kumimoji="1" lang="en-US" altLang="zh-CN"/>
              <a:t>/16</a:t>
            </a:r>
            <a:endParaRPr kumimoji="1" lang="zh-CN" altLang="en-US" dirty="0"/>
          </a:p>
        </p:txBody>
      </p:sp>
    </p:spTree>
    <p:custDataLst>
      <p:tags r:id="rId1"/>
    </p:custDataLst>
    <p:extLst>
      <p:ext uri="{BB962C8B-B14F-4D97-AF65-F5344CB8AC3E}">
        <p14:creationId xmlns:p14="http://schemas.microsoft.com/office/powerpoint/2010/main" val="3364158206"/>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57"/>
                                        </p:tgtEl>
                                      </p:cBhvr>
                                    </p:animEffect>
                                    <p:animScale>
                                      <p:cBhvr>
                                        <p:cTn id="7" dur="250" autoRev="1" fill="hold"/>
                                        <p:tgtEl>
                                          <p:spTgt spid="357"/>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99"/>
                                        </p:tgtEl>
                                      </p:cBhvr>
                                    </p:animEffect>
                                    <p:animScale>
                                      <p:cBhvr>
                                        <p:cTn id="10" dur="250" autoRev="1" fill="hold"/>
                                        <p:tgtEl>
                                          <p:spTgt spid="399"/>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6"/>
                                        </p:tgtEl>
                                      </p:cBhvr>
                                    </p:animEffect>
                                    <p:animScale>
                                      <p:cBhvr>
                                        <p:cTn id="13" dur="250" autoRev="1" fill="hold"/>
                                        <p:tgtEl>
                                          <p:spTgt spid="6"/>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241"/>
                                        </p:tgtEl>
                                      </p:cBhvr>
                                    </p:animEffect>
                                    <p:animScale>
                                      <p:cBhvr>
                                        <p:cTn id="16" dur="250" autoRev="1" fill="hold"/>
                                        <p:tgtEl>
                                          <p:spTgt spid="241"/>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500" tmFilter="0, 0; .2, .5; .8, .5; 1, 0"/>
                                        <p:tgtEl>
                                          <p:spTgt spid="233"/>
                                        </p:tgtEl>
                                      </p:cBhvr>
                                    </p:animEffect>
                                    <p:animScale>
                                      <p:cBhvr>
                                        <p:cTn id="21" dur="250" autoRev="1" fill="hold"/>
                                        <p:tgtEl>
                                          <p:spTgt spid="233"/>
                                        </p:tgtEl>
                                      </p:cBhvr>
                                      <p:by x="105000" y="105000"/>
                                    </p:animScale>
                                  </p:childTnLst>
                                </p:cTn>
                              </p:par>
                              <p:par>
                                <p:cTn id="22" presetID="26" presetClass="emph" presetSubtype="0" fill="hold" grpId="0" nodeType="withEffect">
                                  <p:stCondLst>
                                    <p:cond delay="0"/>
                                  </p:stCondLst>
                                  <p:childTnLst>
                                    <p:animEffect transition="out" filter="fade">
                                      <p:cBhvr>
                                        <p:cTn id="23" dur="500" tmFilter="0, 0; .2, .5; .8, .5; 1, 0"/>
                                        <p:tgtEl>
                                          <p:spTgt spid="232"/>
                                        </p:tgtEl>
                                      </p:cBhvr>
                                    </p:animEffect>
                                    <p:animScale>
                                      <p:cBhvr>
                                        <p:cTn id="24" dur="250" autoRev="1" fill="hold"/>
                                        <p:tgtEl>
                                          <p:spTgt spid="232"/>
                                        </p:tgtEl>
                                      </p:cBhvr>
                                      <p:by x="105000" y="105000"/>
                                    </p:animScale>
                                  </p:childTnLst>
                                </p:cTn>
                              </p:par>
                              <p:par>
                                <p:cTn id="25" presetID="26" presetClass="emph" presetSubtype="0" fill="hold" nodeType="withEffect">
                                  <p:stCondLst>
                                    <p:cond delay="0"/>
                                  </p:stCondLst>
                                  <p:childTnLst>
                                    <p:animEffect transition="out" filter="fade">
                                      <p:cBhvr>
                                        <p:cTn id="26" dur="500" tmFilter="0, 0; .2, .5; .8, .5; 1, 0"/>
                                        <p:tgtEl>
                                          <p:spTgt spid="237"/>
                                        </p:tgtEl>
                                      </p:cBhvr>
                                    </p:animEffect>
                                    <p:animScale>
                                      <p:cBhvr>
                                        <p:cTn id="27" dur="250" autoRev="1" fill="hold"/>
                                        <p:tgtEl>
                                          <p:spTgt spid="23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185"/>
                                        </p:tgtEl>
                                      </p:cBhvr>
                                    </p:animEffect>
                                    <p:animScale>
                                      <p:cBhvr>
                                        <p:cTn id="32" dur="250" autoRev="1" fill="hold"/>
                                        <p:tgtEl>
                                          <p:spTgt spid="185"/>
                                        </p:tgtEl>
                                      </p:cBhvr>
                                      <p:by x="105000" y="105000"/>
                                    </p:animScale>
                                  </p:childTnLst>
                                </p:cTn>
                              </p:par>
                            </p:childTnLst>
                          </p:cTn>
                        </p:par>
                        <p:par>
                          <p:cTn id="33" fill="hold">
                            <p:stCondLst>
                              <p:cond delay="500"/>
                            </p:stCondLst>
                            <p:childTnLst>
                              <p:par>
                                <p:cTn id="34" presetID="7" presetClass="emph" presetSubtype="2" fill="hold" nodeType="afterEffect">
                                  <p:stCondLst>
                                    <p:cond delay="0"/>
                                  </p:stCondLst>
                                  <p:childTnLst>
                                    <p:animClr clrSpc="rgb" dir="cw">
                                      <p:cBhvr>
                                        <p:cTn id="35" dur="10" fill="hold"/>
                                        <p:tgtEl>
                                          <p:spTgt spid="325"/>
                                        </p:tgtEl>
                                        <p:attrNameLst>
                                          <p:attrName>stroke.color</p:attrName>
                                        </p:attrNameLst>
                                      </p:cBhvr>
                                      <p:to>
                                        <a:srgbClr val="60DA36"/>
                                      </p:to>
                                    </p:animClr>
                                    <p:set>
                                      <p:cBhvr>
                                        <p:cTn id="36" dur="10" fill="hold"/>
                                        <p:tgtEl>
                                          <p:spTgt spid="325"/>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10" fill="hold"/>
                                        <p:tgtEl>
                                          <p:spTgt spid="339"/>
                                        </p:tgtEl>
                                        <p:attrNameLst>
                                          <p:attrName>stroke.color</p:attrName>
                                        </p:attrNameLst>
                                      </p:cBhvr>
                                      <p:to>
                                        <a:srgbClr val="60DA36"/>
                                      </p:to>
                                    </p:animClr>
                                    <p:set>
                                      <p:cBhvr>
                                        <p:cTn id="39" dur="10" fill="hold"/>
                                        <p:tgtEl>
                                          <p:spTgt spid="339"/>
                                        </p:tgtEl>
                                        <p:attrNameLst>
                                          <p:attrName>stroke.on</p:attrName>
                                        </p:attrNameLst>
                                      </p:cBhvr>
                                      <p:to>
                                        <p:strVal val="true"/>
                                      </p:to>
                                    </p:set>
                                  </p:childTnLst>
                                </p:cTn>
                              </p:par>
                            </p:childTnLst>
                          </p:cTn>
                        </p:par>
                        <p:par>
                          <p:cTn id="40" fill="hold">
                            <p:stCondLst>
                              <p:cond delay="510"/>
                            </p:stCondLst>
                            <p:childTnLst>
                              <p:par>
                                <p:cTn id="41" presetID="42" presetClass="path" presetSubtype="0" accel="50000" decel="50000" fill="hold" grpId="0" nodeType="afterEffect">
                                  <p:stCondLst>
                                    <p:cond delay="0"/>
                                  </p:stCondLst>
                                  <p:childTnLst>
                                    <p:animMotion origin="layout" path="M 2.5E-6 -1.11111E-6 L 0.6612 -0.00301 " pathEditMode="relative" rAng="0" ptsTypes="AA">
                                      <p:cBhvr>
                                        <p:cTn id="42" dur="1000" fill="hold"/>
                                        <p:tgtEl>
                                          <p:spTgt spid="349"/>
                                        </p:tgtEl>
                                        <p:attrNameLst>
                                          <p:attrName>ppt_x</p:attrName>
                                          <p:attrName>ppt_y</p:attrName>
                                        </p:attrNameLst>
                                      </p:cBhvr>
                                      <p:rCtr x="33060" y="-162"/>
                                    </p:animMotion>
                                  </p:childTnLst>
                                </p:cTn>
                              </p:par>
                              <p:par>
                                <p:cTn id="43" presetID="1" presetClass="emph" presetSubtype="2" fill="hold" nodeType="withEffect">
                                  <p:stCondLst>
                                    <p:cond delay="0"/>
                                  </p:stCondLst>
                                  <p:childTnLst>
                                    <p:animClr clrSpc="rgb" dir="cw">
                                      <p:cBhvr>
                                        <p:cTn id="44" dur="1000" fill="hold"/>
                                        <p:tgtEl>
                                          <p:spTgt spid="349"/>
                                        </p:tgtEl>
                                        <p:attrNameLst>
                                          <p:attrName>fillcolor</p:attrName>
                                        </p:attrNameLst>
                                      </p:cBhvr>
                                      <p:to>
                                        <a:srgbClr val="548235"/>
                                      </p:to>
                                    </p:animClr>
                                    <p:set>
                                      <p:cBhvr>
                                        <p:cTn id="45" dur="1000" fill="hold"/>
                                        <p:tgtEl>
                                          <p:spTgt spid="349"/>
                                        </p:tgtEl>
                                        <p:attrNameLst>
                                          <p:attrName>fill.type</p:attrName>
                                        </p:attrNameLst>
                                      </p:cBhvr>
                                      <p:to>
                                        <p:strVal val="solid"/>
                                      </p:to>
                                    </p:set>
                                    <p:set>
                                      <p:cBhvr>
                                        <p:cTn id="46" dur="1000" fill="hold"/>
                                        <p:tgtEl>
                                          <p:spTgt spid="349"/>
                                        </p:tgtEl>
                                        <p:attrNameLst>
                                          <p:attrName>fill.on</p:attrName>
                                        </p:attrNameLst>
                                      </p:cBhvr>
                                      <p:to>
                                        <p:strVal val="true"/>
                                      </p:to>
                                    </p:set>
                                  </p:childTnLst>
                                </p:cTn>
                              </p:par>
                              <p:par>
                                <p:cTn id="47" presetID="1" presetClass="entr" presetSubtype="0" fill="hold" grpId="0" nodeType="withEffect">
                                  <p:stCondLst>
                                    <p:cond delay="0"/>
                                  </p:stCondLst>
                                  <p:childTnLst>
                                    <p:set>
                                      <p:cBhvr>
                                        <p:cTn id="48" dur="1" fill="hold">
                                          <p:stCondLst>
                                            <p:cond delay="0"/>
                                          </p:stCondLst>
                                        </p:cTn>
                                        <p:tgtEl>
                                          <p:spTgt spid="353"/>
                                        </p:tgtEl>
                                        <p:attrNameLst>
                                          <p:attrName>style.visibility</p:attrName>
                                        </p:attrNameLst>
                                      </p:cBhvr>
                                      <p:to>
                                        <p:strVal val="visible"/>
                                      </p:to>
                                    </p:set>
                                  </p:childTnLst>
                                </p:cTn>
                              </p:par>
                              <p:par>
                                <p:cTn id="49" presetID="0" presetClass="path" presetSubtype="0" accel="50000" decel="50000" fill="hold" grpId="0" nodeType="withEffect">
                                  <p:stCondLst>
                                    <p:cond delay="0"/>
                                  </p:stCondLst>
                                  <p:childTnLst>
                                    <p:animMotion origin="layout" path="M 2.08333E-6 4.07407E-6 L 0.65976 -0.00533 " pathEditMode="relative" rAng="0" ptsTypes="AA">
                                      <p:cBhvr>
                                        <p:cTn id="50" dur="1000" fill="hold"/>
                                        <p:tgtEl>
                                          <p:spTgt spid="350"/>
                                        </p:tgtEl>
                                        <p:attrNameLst>
                                          <p:attrName>ppt_x</p:attrName>
                                          <p:attrName>ppt_y</p:attrName>
                                        </p:attrNameLst>
                                      </p:cBhvr>
                                      <p:rCtr x="32982" y="-278"/>
                                    </p:animMotion>
                                  </p:childTnLst>
                                </p:cTn>
                              </p:par>
                              <p:par>
                                <p:cTn id="51" presetID="1" presetClass="emph" presetSubtype="2" fill="hold" nodeType="withEffect">
                                  <p:stCondLst>
                                    <p:cond delay="0"/>
                                  </p:stCondLst>
                                  <p:childTnLst>
                                    <p:animClr clrSpc="rgb" dir="cw">
                                      <p:cBhvr>
                                        <p:cTn id="52" dur="1000" fill="hold"/>
                                        <p:tgtEl>
                                          <p:spTgt spid="350"/>
                                        </p:tgtEl>
                                        <p:attrNameLst>
                                          <p:attrName>fillcolor</p:attrName>
                                        </p:attrNameLst>
                                      </p:cBhvr>
                                      <p:to>
                                        <a:srgbClr val="548235"/>
                                      </p:to>
                                    </p:animClr>
                                    <p:set>
                                      <p:cBhvr>
                                        <p:cTn id="53" dur="1000" fill="hold"/>
                                        <p:tgtEl>
                                          <p:spTgt spid="350"/>
                                        </p:tgtEl>
                                        <p:attrNameLst>
                                          <p:attrName>fill.type</p:attrName>
                                        </p:attrNameLst>
                                      </p:cBhvr>
                                      <p:to>
                                        <p:strVal val="solid"/>
                                      </p:to>
                                    </p:set>
                                    <p:set>
                                      <p:cBhvr>
                                        <p:cTn id="54" dur="1000" fill="hold"/>
                                        <p:tgtEl>
                                          <p:spTgt spid="350"/>
                                        </p:tgtEl>
                                        <p:attrNameLst>
                                          <p:attrName>fill.on</p:attrName>
                                        </p:attrNameLst>
                                      </p:cBhvr>
                                      <p:to>
                                        <p:strVal val="true"/>
                                      </p:to>
                                    </p:set>
                                  </p:childTnLst>
                                </p:cTn>
                              </p:par>
                              <p:par>
                                <p:cTn id="55" presetID="1" presetClass="entr" presetSubtype="0" fill="hold" grpId="0" nodeType="withEffect">
                                  <p:stCondLst>
                                    <p:cond delay="0"/>
                                  </p:stCondLst>
                                  <p:childTnLst>
                                    <p:set>
                                      <p:cBhvr>
                                        <p:cTn id="56"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349" grpId="0" animBg="1"/>
      <p:bldP spid="350" grpId="0" animBg="1"/>
      <p:bldP spid="353" grpId="0" animBg="1"/>
      <p:bldP spid="3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标题 87">
            <a:extLst>
              <a:ext uri="{FF2B5EF4-FFF2-40B4-BE49-F238E27FC236}">
                <a16:creationId xmlns:a16="http://schemas.microsoft.com/office/drawing/2014/main" id="{7075DFC7-6E8A-674A-B062-B097F9FEC0BA}"/>
              </a:ext>
            </a:extLst>
          </p:cNvPr>
          <p:cNvSpPr>
            <a:spLocks noGrp="1"/>
          </p:cNvSpPr>
          <p:nvPr>
            <p:ph type="title"/>
          </p:nvPr>
        </p:nvSpPr>
        <p:spPr/>
        <p:txBody>
          <a:bodyPr/>
          <a:lstStyle/>
          <a:p>
            <a:r>
              <a:rPr lang="en-US" altLang="zh-CN" dirty="0"/>
              <a:t>Preliminary: </a:t>
            </a:r>
            <a:r>
              <a:rPr lang="en-US" altLang="zh-CN" dirty="0" err="1"/>
              <a:t>FedFSL</a:t>
            </a:r>
            <a:r>
              <a:rPr lang="en-US" altLang="zh-CN" dirty="0"/>
              <a:t> performance</a:t>
            </a:r>
            <a:endParaRPr lang="zh-CN" altLang="en-US" dirty="0"/>
          </a:p>
        </p:txBody>
      </p:sp>
      <p:pic>
        <p:nvPicPr>
          <p:cNvPr id="87" name="图片 86">
            <a:extLst>
              <a:ext uri="{FF2B5EF4-FFF2-40B4-BE49-F238E27FC236}">
                <a16:creationId xmlns:a16="http://schemas.microsoft.com/office/drawing/2014/main" id="{C6A87013-E14A-8240-A9C0-D916EADC76B6}"/>
              </a:ext>
            </a:extLst>
          </p:cNvPr>
          <p:cNvPicPr>
            <a:picLocks noChangeAspect="1"/>
          </p:cNvPicPr>
          <p:nvPr/>
        </p:nvPicPr>
        <p:blipFill rotWithShape="1">
          <a:blip r:embed="rId4"/>
          <a:srcRect l="51045" t="10169" r="8714" b="80156"/>
          <a:stretch/>
        </p:blipFill>
        <p:spPr>
          <a:xfrm>
            <a:off x="247002" y="1310831"/>
            <a:ext cx="8404468" cy="2614851"/>
          </a:xfrm>
          <a:prstGeom prst="rect">
            <a:avLst/>
          </a:prstGeom>
        </p:spPr>
      </p:pic>
      <p:sp>
        <p:nvSpPr>
          <p:cNvPr id="2" name="灯片编号占位符 1">
            <a:extLst>
              <a:ext uri="{FF2B5EF4-FFF2-40B4-BE49-F238E27FC236}">
                <a16:creationId xmlns:a16="http://schemas.microsoft.com/office/drawing/2014/main" id="{AEDC2270-6C90-6448-B304-B7319035B286}"/>
              </a:ext>
            </a:extLst>
          </p:cNvPr>
          <p:cNvSpPr>
            <a:spLocks noGrp="1"/>
          </p:cNvSpPr>
          <p:nvPr>
            <p:ph type="sldNum" sz="quarter" idx="4"/>
          </p:nvPr>
        </p:nvSpPr>
        <p:spPr/>
        <p:txBody>
          <a:bodyPr/>
          <a:lstStyle/>
          <a:p>
            <a:fld id="{9FE11B73-A815-BF4E-9B20-19D14749F6B9}" type="slidenum">
              <a:rPr kumimoji="1" lang="zh-CN" altLang="en-US" smtClean="0"/>
              <a:pPr/>
              <a:t>6</a:t>
            </a:fld>
            <a:r>
              <a:rPr kumimoji="1" lang="en-US" altLang="zh-CN"/>
              <a:t>/16</a:t>
            </a:r>
            <a:endParaRPr kumimoji="1" lang="zh-CN" altLang="en-US" dirty="0"/>
          </a:p>
        </p:txBody>
      </p:sp>
      <p:sp>
        <p:nvSpPr>
          <p:cNvPr id="8" name="文本框 7">
            <a:extLst>
              <a:ext uri="{FF2B5EF4-FFF2-40B4-BE49-F238E27FC236}">
                <a16:creationId xmlns:a16="http://schemas.microsoft.com/office/drawing/2014/main" id="{9D97F098-B333-0E41-9ED7-C4ADCFA872B4}"/>
              </a:ext>
            </a:extLst>
          </p:cNvPr>
          <p:cNvSpPr txBox="1"/>
          <p:nvPr/>
        </p:nvSpPr>
        <p:spPr>
          <a:xfrm>
            <a:off x="2034952" y="4894944"/>
            <a:ext cx="8122095" cy="923330"/>
          </a:xfrm>
          <a:prstGeom prst="rect">
            <a:avLst/>
          </a:prstGeom>
          <a:noFill/>
        </p:spPr>
        <p:txBody>
          <a:bodyPr wrap="none" rtlCol="0">
            <a:spAutoFit/>
          </a:bodyPr>
          <a:lstStyle/>
          <a:p>
            <a:r>
              <a:rPr kumimoji="1" lang="en-US" altLang="zh-CN" sz="5400" dirty="0">
                <a:solidFill>
                  <a:srgbClr val="C00000"/>
                </a:solidFill>
              </a:rPr>
              <a:t>How about the system cost?</a:t>
            </a:r>
            <a:endParaRPr kumimoji="1" lang="zh-CN" altLang="en-US" sz="5400" dirty="0">
              <a:solidFill>
                <a:srgbClr val="C00000"/>
              </a:solidFill>
            </a:endParaRPr>
          </a:p>
        </p:txBody>
      </p:sp>
      <p:sp>
        <p:nvSpPr>
          <p:cNvPr id="29" name="文本框 28">
            <a:extLst>
              <a:ext uri="{FF2B5EF4-FFF2-40B4-BE49-F238E27FC236}">
                <a16:creationId xmlns:a16="http://schemas.microsoft.com/office/drawing/2014/main" id="{9F5D2D66-0FF2-7448-BB64-FFFA2DFB154A}"/>
              </a:ext>
            </a:extLst>
          </p:cNvPr>
          <p:cNvSpPr txBox="1"/>
          <p:nvPr/>
        </p:nvSpPr>
        <p:spPr>
          <a:xfrm>
            <a:off x="8716614" y="1775850"/>
            <a:ext cx="3228384" cy="523220"/>
          </a:xfrm>
          <a:prstGeom prst="rect">
            <a:avLst/>
          </a:prstGeom>
          <a:solidFill>
            <a:srgbClr val="C00000"/>
          </a:solidFill>
        </p:spPr>
        <p:txBody>
          <a:bodyPr wrap="none" rtlCol="0">
            <a:spAutoFit/>
          </a:bodyPr>
          <a:lstStyle/>
          <a:p>
            <a:pPr algn="ctr"/>
            <a:r>
              <a:rPr kumimoji="1" lang="en-US" altLang="zh-CN" sz="2800" dirty="0">
                <a:solidFill>
                  <a:schemeClr val="bg1"/>
                </a:solidFill>
              </a:rPr>
              <a:t>Satisfactory accuracy</a:t>
            </a:r>
            <a:endParaRPr kumimoji="1" lang="zh-CN" altLang="en-US" sz="2800" dirty="0">
              <a:solidFill>
                <a:schemeClr val="bg1"/>
              </a:solidFill>
            </a:endParaRPr>
          </a:p>
        </p:txBody>
      </p:sp>
      <p:sp>
        <p:nvSpPr>
          <p:cNvPr id="30" name="文本框 29">
            <a:extLst>
              <a:ext uri="{FF2B5EF4-FFF2-40B4-BE49-F238E27FC236}">
                <a16:creationId xmlns:a16="http://schemas.microsoft.com/office/drawing/2014/main" id="{4D6E4B01-B5B3-FB47-8110-0248BD8B0622}"/>
              </a:ext>
            </a:extLst>
          </p:cNvPr>
          <p:cNvSpPr txBox="1"/>
          <p:nvPr/>
        </p:nvSpPr>
        <p:spPr>
          <a:xfrm>
            <a:off x="8716614" y="2797693"/>
            <a:ext cx="1469570" cy="954107"/>
          </a:xfrm>
          <a:prstGeom prst="rect">
            <a:avLst/>
          </a:prstGeom>
          <a:solidFill>
            <a:schemeClr val="accent5">
              <a:lumMod val="75000"/>
            </a:schemeClr>
          </a:solidFill>
        </p:spPr>
        <p:txBody>
          <a:bodyPr wrap="square" rtlCol="0">
            <a:spAutoFit/>
          </a:bodyPr>
          <a:lstStyle>
            <a:defPPr>
              <a:defRPr lang="en-CN"/>
            </a:defPPr>
            <a:lvl1pPr>
              <a:defRPr kumimoji="1" sz="2800">
                <a:solidFill>
                  <a:schemeClr val="bg1"/>
                </a:solidFill>
              </a:defRPr>
            </a:lvl1pPr>
          </a:lstStyle>
          <a:p>
            <a:pPr algn="ctr"/>
            <a:r>
              <a:rPr lang="en-US" altLang="zh-CN" dirty="0"/>
              <a:t>Pseudo labeling</a:t>
            </a:r>
            <a:endParaRPr lang="zh-CN" altLang="en-US" dirty="0"/>
          </a:p>
        </p:txBody>
      </p:sp>
      <p:sp>
        <p:nvSpPr>
          <p:cNvPr id="31" name="文本框 30">
            <a:extLst>
              <a:ext uri="{FF2B5EF4-FFF2-40B4-BE49-F238E27FC236}">
                <a16:creationId xmlns:a16="http://schemas.microsoft.com/office/drawing/2014/main" id="{DB8273AB-2139-9C42-B984-428A620DE677}"/>
              </a:ext>
            </a:extLst>
          </p:cNvPr>
          <p:cNvSpPr txBox="1"/>
          <p:nvPr/>
        </p:nvSpPr>
        <p:spPr>
          <a:xfrm>
            <a:off x="10475428" y="2803232"/>
            <a:ext cx="1469570" cy="954107"/>
          </a:xfrm>
          <a:prstGeom prst="rect">
            <a:avLst/>
          </a:prstGeom>
          <a:solidFill>
            <a:schemeClr val="accent5">
              <a:lumMod val="75000"/>
            </a:schemeClr>
          </a:solidFill>
        </p:spPr>
        <p:txBody>
          <a:bodyPr wrap="square" rtlCol="0">
            <a:spAutoFit/>
          </a:bodyPr>
          <a:lstStyle>
            <a:defPPr>
              <a:defRPr lang="en-CN"/>
            </a:defPPr>
            <a:lvl1pPr>
              <a:defRPr kumimoji="1" sz="2800">
                <a:solidFill>
                  <a:schemeClr val="bg1"/>
                </a:solidFill>
              </a:defRPr>
            </a:lvl1pPr>
          </a:lstStyle>
          <a:p>
            <a:pPr algn="ctr"/>
            <a:r>
              <a:rPr lang="en-US" altLang="zh-CN" dirty="0"/>
              <a:t>Prompt learning</a:t>
            </a:r>
            <a:endParaRPr lang="zh-CN" altLang="en-US" dirty="0"/>
          </a:p>
        </p:txBody>
      </p:sp>
      <p:sp>
        <p:nvSpPr>
          <p:cNvPr id="19" name="左右箭头 18">
            <a:extLst>
              <a:ext uri="{FF2B5EF4-FFF2-40B4-BE49-F238E27FC236}">
                <a16:creationId xmlns:a16="http://schemas.microsoft.com/office/drawing/2014/main" id="{B8BF53BF-BA87-E44C-A0B4-070C28AE2DC6}"/>
              </a:ext>
            </a:extLst>
          </p:cNvPr>
          <p:cNvSpPr/>
          <p:nvPr/>
        </p:nvSpPr>
        <p:spPr>
          <a:xfrm>
            <a:off x="10013061" y="3159184"/>
            <a:ext cx="631803" cy="321063"/>
          </a:xfrm>
          <a:prstGeom prst="leftRightArrow">
            <a:avLst/>
          </a:prstGeom>
          <a:solidFill>
            <a:schemeClr val="tx2"/>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上箭头 19">
            <a:extLst>
              <a:ext uri="{FF2B5EF4-FFF2-40B4-BE49-F238E27FC236}">
                <a16:creationId xmlns:a16="http://schemas.microsoft.com/office/drawing/2014/main" id="{C356AF00-B2F7-E640-A84D-3B16056BDF3A}"/>
              </a:ext>
            </a:extLst>
          </p:cNvPr>
          <p:cNvSpPr/>
          <p:nvPr/>
        </p:nvSpPr>
        <p:spPr>
          <a:xfrm>
            <a:off x="9923121" y="2293455"/>
            <a:ext cx="794847" cy="644618"/>
          </a:xfrm>
          <a:prstGeom prst="upArrow">
            <a:avLst/>
          </a:prstGeom>
          <a:solidFill>
            <a:schemeClr val="accent2">
              <a:lumMod val="7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101842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F665D-EA81-2B46-AAB7-9913ACCC4053}"/>
              </a:ext>
            </a:extLst>
          </p:cNvPr>
          <p:cNvSpPr>
            <a:spLocks noGrp="1"/>
          </p:cNvSpPr>
          <p:nvPr>
            <p:ph type="title"/>
          </p:nvPr>
        </p:nvSpPr>
        <p:spPr/>
        <p:txBody>
          <a:bodyPr/>
          <a:lstStyle/>
          <a:p>
            <a:r>
              <a:rPr kumimoji="1" lang="en-US" altLang="zh-CN" dirty="0"/>
              <a:t>Challenge: </a:t>
            </a:r>
            <a:r>
              <a:rPr kumimoji="1" lang="en-US" altLang="zh-CN" dirty="0" err="1"/>
              <a:t>FedFSL</a:t>
            </a:r>
            <a:r>
              <a:rPr kumimoji="1" lang="en-US" altLang="zh-CN" dirty="0"/>
              <a:t> system cost</a:t>
            </a:r>
            <a:endParaRPr kumimoji="1" lang="zh-CN" altLang="en-US" dirty="0"/>
          </a:p>
        </p:txBody>
      </p:sp>
      <p:sp>
        <p:nvSpPr>
          <p:cNvPr id="4" name="灯片编号占位符 3">
            <a:extLst>
              <a:ext uri="{FF2B5EF4-FFF2-40B4-BE49-F238E27FC236}">
                <a16:creationId xmlns:a16="http://schemas.microsoft.com/office/drawing/2014/main" id="{0CC1DD45-32F0-3744-94B1-1FFDC60CA46C}"/>
              </a:ext>
            </a:extLst>
          </p:cNvPr>
          <p:cNvSpPr>
            <a:spLocks noGrp="1"/>
          </p:cNvSpPr>
          <p:nvPr>
            <p:ph type="sldNum" sz="quarter" idx="4"/>
          </p:nvPr>
        </p:nvSpPr>
        <p:spPr/>
        <p:txBody>
          <a:bodyPr/>
          <a:lstStyle/>
          <a:p>
            <a:fld id="{9FE11B73-A815-BF4E-9B20-19D14749F6B9}" type="slidenum">
              <a:rPr kumimoji="1" lang="zh-CN" altLang="en-US" smtClean="0"/>
              <a:pPr/>
              <a:t>7</a:t>
            </a:fld>
            <a:r>
              <a:rPr kumimoji="1" lang="en-US" altLang="zh-CN"/>
              <a:t>/16</a:t>
            </a:r>
            <a:endParaRPr kumimoji="1" lang="zh-CN" altLang="en-US" dirty="0"/>
          </a:p>
        </p:txBody>
      </p:sp>
      <p:sp>
        <p:nvSpPr>
          <p:cNvPr id="5" name="文本框 4">
            <a:extLst>
              <a:ext uri="{FF2B5EF4-FFF2-40B4-BE49-F238E27FC236}">
                <a16:creationId xmlns:a16="http://schemas.microsoft.com/office/drawing/2014/main" id="{E426F14C-B5FD-1E43-ADC6-1BB87543278E}"/>
              </a:ext>
            </a:extLst>
          </p:cNvPr>
          <p:cNvSpPr txBox="1"/>
          <p:nvPr/>
        </p:nvSpPr>
        <p:spPr>
          <a:xfrm>
            <a:off x="670069" y="2009575"/>
            <a:ext cx="3263009" cy="584775"/>
          </a:xfrm>
          <a:prstGeom prst="rect">
            <a:avLst/>
          </a:prstGeom>
          <a:noFill/>
          <a:ln w="38100">
            <a:solidFill>
              <a:schemeClr val="tx1"/>
            </a:solidFill>
          </a:ln>
        </p:spPr>
        <p:txBody>
          <a:bodyPr wrap="none" rtlCol="0">
            <a:spAutoFit/>
          </a:bodyPr>
          <a:lstStyle>
            <a:defPPr>
              <a:defRPr lang="en-CN"/>
            </a:defPPr>
            <a:lvl1pPr algn="ctr">
              <a:defRPr kumimoji="1" sz="3200" b="1"/>
            </a:lvl1pPr>
          </a:lstStyle>
          <a:p>
            <a:r>
              <a:rPr lang="en-US" altLang="zh-CN" dirty="0"/>
              <a:t>Training efficiency</a:t>
            </a:r>
            <a:endParaRPr lang="zh-CN" altLang="en-US" dirty="0"/>
          </a:p>
        </p:txBody>
      </p:sp>
      <p:cxnSp>
        <p:nvCxnSpPr>
          <p:cNvPr id="18" name="直线箭头连接符 17">
            <a:extLst>
              <a:ext uri="{FF2B5EF4-FFF2-40B4-BE49-F238E27FC236}">
                <a16:creationId xmlns:a16="http://schemas.microsoft.com/office/drawing/2014/main" id="{420A54C4-C4E3-1F47-A4EC-F1EF5B614696}"/>
              </a:ext>
            </a:extLst>
          </p:cNvPr>
          <p:cNvCxnSpPr>
            <a:cxnSpLocks/>
          </p:cNvCxnSpPr>
          <p:nvPr/>
        </p:nvCxnSpPr>
        <p:spPr>
          <a:xfrm>
            <a:off x="292608" y="5951095"/>
            <a:ext cx="115046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5495546-9AC4-B042-B8C1-CB2F2DD99903}"/>
              </a:ext>
            </a:extLst>
          </p:cNvPr>
          <p:cNvSpPr txBox="1"/>
          <p:nvPr/>
        </p:nvSpPr>
        <p:spPr>
          <a:xfrm>
            <a:off x="838200" y="6042958"/>
            <a:ext cx="1539204" cy="584775"/>
          </a:xfrm>
          <a:prstGeom prst="rect">
            <a:avLst/>
          </a:prstGeom>
          <a:noFill/>
        </p:spPr>
        <p:txBody>
          <a:bodyPr wrap="none" rtlCol="0">
            <a:spAutoFit/>
          </a:bodyPr>
          <a:lstStyle/>
          <a:p>
            <a:r>
              <a:rPr kumimoji="1" lang="en-US" altLang="zh-CN" sz="3200" dirty="0"/>
              <a:t>2021.12</a:t>
            </a:r>
            <a:endParaRPr kumimoji="1" lang="zh-CN" altLang="en-US" sz="3200" dirty="0"/>
          </a:p>
        </p:txBody>
      </p:sp>
      <p:sp>
        <p:nvSpPr>
          <p:cNvPr id="20" name="文本框 19">
            <a:extLst>
              <a:ext uri="{FF2B5EF4-FFF2-40B4-BE49-F238E27FC236}">
                <a16:creationId xmlns:a16="http://schemas.microsoft.com/office/drawing/2014/main" id="{25E5D999-EFF5-D44C-990F-B3D25B9DE48E}"/>
              </a:ext>
            </a:extLst>
          </p:cNvPr>
          <p:cNvSpPr txBox="1"/>
          <p:nvPr/>
        </p:nvSpPr>
        <p:spPr>
          <a:xfrm>
            <a:off x="3957668" y="6037369"/>
            <a:ext cx="1539204" cy="584775"/>
          </a:xfrm>
          <a:prstGeom prst="rect">
            <a:avLst/>
          </a:prstGeom>
          <a:noFill/>
        </p:spPr>
        <p:txBody>
          <a:bodyPr wrap="none" rtlCol="0">
            <a:spAutoFit/>
          </a:bodyPr>
          <a:lstStyle/>
          <a:p>
            <a:r>
              <a:rPr kumimoji="1" lang="en-US" altLang="zh-CN" sz="3200" dirty="0"/>
              <a:t>2022.08</a:t>
            </a:r>
            <a:endParaRPr kumimoji="1" lang="zh-CN" altLang="en-US" sz="3200" dirty="0"/>
          </a:p>
        </p:txBody>
      </p:sp>
      <p:sp>
        <p:nvSpPr>
          <p:cNvPr id="21" name="文本框 20">
            <a:extLst>
              <a:ext uri="{FF2B5EF4-FFF2-40B4-BE49-F238E27FC236}">
                <a16:creationId xmlns:a16="http://schemas.microsoft.com/office/drawing/2014/main" id="{63780149-EDC5-F040-8311-A44ECDE69C36}"/>
              </a:ext>
            </a:extLst>
          </p:cNvPr>
          <p:cNvSpPr txBox="1"/>
          <p:nvPr/>
        </p:nvSpPr>
        <p:spPr>
          <a:xfrm>
            <a:off x="9791023" y="6042958"/>
            <a:ext cx="1539204" cy="584775"/>
          </a:xfrm>
          <a:prstGeom prst="rect">
            <a:avLst/>
          </a:prstGeom>
          <a:noFill/>
        </p:spPr>
        <p:txBody>
          <a:bodyPr wrap="none" rtlCol="0">
            <a:spAutoFit/>
          </a:bodyPr>
          <a:lstStyle/>
          <a:p>
            <a:r>
              <a:rPr kumimoji="1" lang="en-US" altLang="zh-CN" sz="3200" dirty="0"/>
              <a:t>2023.03</a:t>
            </a:r>
            <a:endParaRPr kumimoji="1" lang="zh-CN" altLang="en-US" sz="3200" dirty="0"/>
          </a:p>
        </p:txBody>
      </p:sp>
      <p:sp>
        <p:nvSpPr>
          <p:cNvPr id="22" name="文本框 21">
            <a:extLst>
              <a:ext uri="{FF2B5EF4-FFF2-40B4-BE49-F238E27FC236}">
                <a16:creationId xmlns:a16="http://schemas.microsoft.com/office/drawing/2014/main" id="{7AA7F66C-65AF-A340-968E-2AD6BFD991FA}"/>
              </a:ext>
            </a:extLst>
          </p:cNvPr>
          <p:cNvSpPr txBox="1"/>
          <p:nvPr/>
        </p:nvSpPr>
        <p:spPr>
          <a:xfrm>
            <a:off x="743976" y="5302343"/>
            <a:ext cx="3266856" cy="584775"/>
          </a:xfrm>
          <a:prstGeom prst="rect">
            <a:avLst/>
          </a:prstGeom>
          <a:noFill/>
        </p:spPr>
        <p:txBody>
          <a:bodyPr wrap="none" rtlCol="0">
            <a:spAutoFit/>
          </a:bodyPr>
          <a:lstStyle/>
          <a:p>
            <a:r>
              <a:rPr kumimoji="1" lang="en-US" altLang="zh-CN" sz="3200" b="1" dirty="0" err="1"/>
              <a:t>AdaFL</a:t>
            </a:r>
            <a:r>
              <a:rPr kumimoji="1" lang="en-US" altLang="zh-CN" sz="3200" b="1" dirty="0"/>
              <a:t>: Efficient FL</a:t>
            </a:r>
            <a:endParaRPr kumimoji="1" lang="zh-CN" altLang="en-US" sz="3200" b="1" dirty="0"/>
          </a:p>
        </p:txBody>
      </p:sp>
      <p:cxnSp>
        <p:nvCxnSpPr>
          <p:cNvPr id="25" name="直线连接符 24">
            <a:extLst>
              <a:ext uri="{FF2B5EF4-FFF2-40B4-BE49-F238E27FC236}">
                <a16:creationId xmlns:a16="http://schemas.microsoft.com/office/drawing/2014/main" id="{F392EF7D-9312-EA48-B9A1-0749A85709D6}"/>
              </a:ext>
            </a:extLst>
          </p:cNvPr>
          <p:cNvCxnSpPr>
            <a:cxnSpLocks/>
          </p:cNvCxnSpPr>
          <p:nvPr/>
        </p:nvCxnSpPr>
        <p:spPr>
          <a:xfrm>
            <a:off x="4727270" y="1124262"/>
            <a:ext cx="0" cy="494946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01E76366-DAB6-734A-921B-FF94A9A86170}"/>
              </a:ext>
            </a:extLst>
          </p:cNvPr>
          <p:cNvSpPr/>
          <p:nvPr/>
        </p:nvSpPr>
        <p:spPr>
          <a:xfrm>
            <a:off x="657769" y="2627872"/>
            <a:ext cx="3275309" cy="1991366"/>
          </a:xfrm>
          <a:prstGeom prst="rect">
            <a:avLst/>
          </a:prstGeom>
          <a:solidFill>
            <a:schemeClr val="bg2">
              <a:alpha val="16143"/>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p>
        </p:txBody>
      </p:sp>
      <p:pic>
        <p:nvPicPr>
          <p:cNvPr id="63" name="图片 62">
            <a:extLst>
              <a:ext uri="{FF2B5EF4-FFF2-40B4-BE49-F238E27FC236}">
                <a16:creationId xmlns:a16="http://schemas.microsoft.com/office/drawing/2014/main" id="{740CDA8D-B93E-424F-9868-681F57BECD5A}"/>
              </a:ext>
            </a:extLst>
          </p:cNvPr>
          <p:cNvPicPr>
            <a:picLocks noChangeAspect="1"/>
          </p:cNvPicPr>
          <p:nvPr/>
        </p:nvPicPr>
        <p:blipFill>
          <a:blip r:embed="rId3"/>
          <a:stretch>
            <a:fillRect/>
          </a:stretch>
        </p:blipFill>
        <p:spPr>
          <a:xfrm>
            <a:off x="2196950" y="2946612"/>
            <a:ext cx="1549441" cy="1410757"/>
          </a:xfrm>
          <a:prstGeom prst="rect">
            <a:avLst/>
          </a:prstGeom>
        </p:spPr>
      </p:pic>
      <p:sp>
        <p:nvSpPr>
          <p:cNvPr id="66" name="文本框 65">
            <a:extLst>
              <a:ext uri="{FF2B5EF4-FFF2-40B4-BE49-F238E27FC236}">
                <a16:creationId xmlns:a16="http://schemas.microsoft.com/office/drawing/2014/main" id="{AF5DF0F8-4BE9-3C4D-8CB8-3FAC69F2BDFF}"/>
              </a:ext>
            </a:extLst>
          </p:cNvPr>
          <p:cNvSpPr txBox="1"/>
          <p:nvPr/>
        </p:nvSpPr>
        <p:spPr>
          <a:xfrm>
            <a:off x="883199" y="2983708"/>
            <a:ext cx="940963" cy="369332"/>
          </a:xfrm>
          <a:prstGeom prst="rect">
            <a:avLst/>
          </a:prstGeom>
          <a:solidFill>
            <a:schemeClr val="bg1"/>
          </a:solidFill>
          <a:ln>
            <a:solidFill>
              <a:schemeClr val="tx1"/>
            </a:solidFill>
          </a:ln>
        </p:spPr>
        <p:txBody>
          <a:bodyPr wrap="none" rtlCol="0">
            <a:spAutoFit/>
          </a:bodyPr>
          <a:lstStyle/>
          <a:p>
            <a:pPr algn="ctr"/>
            <a:r>
              <a:rPr kumimoji="1" lang="en-US" altLang="zh-CN" dirty="0"/>
              <a:t>Adapter</a:t>
            </a:r>
            <a:endParaRPr kumimoji="1" lang="zh-CN" altLang="en-US" dirty="0"/>
          </a:p>
        </p:txBody>
      </p:sp>
      <p:sp>
        <p:nvSpPr>
          <p:cNvPr id="67" name="文本框 66">
            <a:extLst>
              <a:ext uri="{FF2B5EF4-FFF2-40B4-BE49-F238E27FC236}">
                <a16:creationId xmlns:a16="http://schemas.microsoft.com/office/drawing/2014/main" id="{1982C2A2-9986-4643-B786-45162A038EC5}"/>
              </a:ext>
            </a:extLst>
          </p:cNvPr>
          <p:cNvSpPr txBox="1"/>
          <p:nvPr/>
        </p:nvSpPr>
        <p:spPr>
          <a:xfrm>
            <a:off x="883428" y="3428794"/>
            <a:ext cx="940734" cy="369332"/>
          </a:xfrm>
          <a:prstGeom prst="rect">
            <a:avLst/>
          </a:prstGeom>
          <a:solidFill>
            <a:schemeClr val="bg1"/>
          </a:solidFill>
          <a:ln>
            <a:solidFill>
              <a:schemeClr val="tx1"/>
            </a:solidFill>
          </a:ln>
        </p:spPr>
        <p:txBody>
          <a:bodyPr wrap="square" rtlCol="0">
            <a:spAutoFit/>
          </a:bodyPr>
          <a:lstStyle>
            <a:defPPr>
              <a:defRPr lang="en-CN"/>
            </a:defPPr>
            <a:lvl1pPr>
              <a:defRPr kumimoji="1"/>
            </a:lvl1pPr>
          </a:lstStyle>
          <a:p>
            <a:pPr algn="ctr"/>
            <a:r>
              <a:rPr lang="en-US" altLang="zh-CN" dirty="0" err="1"/>
              <a:t>LoRA</a:t>
            </a:r>
            <a:endParaRPr lang="zh-CN" altLang="en-US" dirty="0"/>
          </a:p>
        </p:txBody>
      </p:sp>
      <p:sp>
        <p:nvSpPr>
          <p:cNvPr id="68" name="文本框 67">
            <a:extLst>
              <a:ext uri="{FF2B5EF4-FFF2-40B4-BE49-F238E27FC236}">
                <a16:creationId xmlns:a16="http://schemas.microsoft.com/office/drawing/2014/main" id="{0B8FFCF7-0907-A14E-BA11-557AA7DBA116}"/>
              </a:ext>
            </a:extLst>
          </p:cNvPr>
          <p:cNvSpPr txBox="1"/>
          <p:nvPr/>
        </p:nvSpPr>
        <p:spPr>
          <a:xfrm>
            <a:off x="881638" y="3873880"/>
            <a:ext cx="928093" cy="369332"/>
          </a:xfrm>
          <a:prstGeom prst="rect">
            <a:avLst/>
          </a:prstGeom>
          <a:solidFill>
            <a:schemeClr val="bg1"/>
          </a:solidFill>
          <a:ln>
            <a:solidFill>
              <a:schemeClr val="tx1"/>
            </a:solidFill>
          </a:ln>
        </p:spPr>
        <p:txBody>
          <a:bodyPr wrap="square" rtlCol="0">
            <a:spAutoFit/>
          </a:bodyPr>
          <a:lstStyle>
            <a:defPPr>
              <a:defRPr lang="en-CN"/>
            </a:defPPr>
            <a:lvl1pPr>
              <a:defRPr kumimoji="1"/>
            </a:lvl1pPr>
          </a:lstStyle>
          <a:p>
            <a:pPr algn="ctr"/>
            <a:r>
              <a:rPr lang="en-US" altLang="zh-CN" dirty="0" err="1"/>
              <a:t>BitFit</a:t>
            </a:r>
            <a:endParaRPr lang="zh-CN" altLang="en-US" dirty="0"/>
          </a:p>
        </p:txBody>
      </p:sp>
      <p:sp>
        <p:nvSpPr>
          <p:cNvPr id="69" name="文本框 68">
            <a:extLst>
              <a:ext uri="{FF2B5EF4-FFF2-40B4-BE49-F238E27FC236}">
                <a16:creationId xmlns:a16="http://schemas.microsoft.com/office/drawing/2014/main" id="{44FE2D24-6C1C-4D4C-951A-E6F4A3DCBE48}"/>
              </a:ext>
            </a:extLst>
          </p:cNvPr>
          <p:cNvSpPr txBox="1"/>
          <p:nvPr/>
        </p:nvSpPr>
        <p:spPr>
          <a:xfrm>
            <a:off x="1161300" y="4164221"/>
            <a:ext cx="343364" cy="369332"/>
          </a:xfrm>
          <a:prstGeom prst="rect">
            <a:avLst/>
          </a:prstGeom>
          <a:noFill/>
        </p:spPr>
        <p:txBody>
          <a:bodyPr wrap="none" rtlCol="0">
            <a:spAutoFit/>
          </a:bodyPr>
          <a:lstStyle/>
          <a:p>
            <a:r>
              <a:rPr kumimoji="1" lang="en-US" altLang="zh-CN" dirty="0"/>
              <a:t>…</a:t>
            </a:r>
            <a:endParaRPr kumimoji="1" lang="zh-CN" altLang="en-US" dirty="0"/>
          </a:p>
        </p:txBody>
      </p:sp>
      <p:grpSp>
        <p:nvGrpSpPr>
          <p:cNvPr id="87" name="组合 86">
            <a:extLst>
              <a:ext uri="{FF2B5EF4-FFF2-40B4-BE49-F238E27FC236}">
                <a16:creationId xmlns:a16="http://schemas.microsoft.com/office/drawing/2014/main" id="{99929BE4-6A1E-5849-B994-C89F0C08A88F}"/>
              </a:ext>
            </a:extLst>
          </p:cNvPr>
          <p:cNvGrpSpPr/>
          <p:nvPr/>
        </p:nvGrpSpPr>
        <p:grpSpPr>
          <a:xfrm>
            <a:off x="3933078" y="1090739"/>
            <a:ext cx="8053215" cy="4844615"/>
            <a:chOff x="3933078" y="1090739"/>
            <a:chExt cx="8053215" cy="4844615"/>
          </a:xfrm>
        </p:grpSpPr>
        <p:sp>
          <p:nvSpPr>
            <p:cNvPr id="45" name="矩形 44">
              <a:extLst>
                <a:ext uri="{FF2B5EF4-FFF2-40B4-BE49-F238E27FC236}">
                  <a16:creationId xmlns:a16="http://schemas.microsoft.com/office/drawing/2014/main" id="{A03AD42D-0FC5-584A-8308-D9147859064B}"/>
                </a:ext>
              </a:extLst>
            </p:cNvPr>
            <p:cNvSpPr/>
            <p:nvPr/>
          </p:nvSpPr>
          <p:spPr>
            <a:xfrm>
              <a:off x="5761647" y="3966652"/>
              <a:ext cx="4137285" cy="1182312"/>
            </a:xfrm>
            <a:prstGeom prst="rect">
              <a:avLst/>
            </a:prstGeom>
            <a:solidFill>
              <a:schemeClr val="bg2">
                <a:alpha val="16143"/>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p>
          </p:txBody>
        </p:sp>
        <p:sp>
          <p:nvSpPr>
            <p:cNvPr id="43" name="矩形 42">
              <a:extLst>
                <a:ext uri="{FF2B5EF4-FFF2-40B4-BE49-F238E27FC236}">
                  <a16:creationId xmlns:a16="http://schemas.microsoft.com/office/drawing/2014/main" id="{CAE0FF39-D812-5040-9018-437237CA1F1E}"/>
                </a:ext>
              </a:extLst>
            </p:cNvPr>
            <p:cNvSpPr/>
            <p:nvPr/>
          </p:nvSpPr>
          <p:spPr>
            <a:xfrm>
              <a:off x="5761647" y="1709037"/>
              <a:ext cx="4137285" cy="1429625"/>
            </a:xfrm>
            <a:prstGeom prst="rect">
              <a:avLst/>
            </a:prstGeom>
            <a:solidFill>
              <a:schemeClr val="bg2">
                <a:alpha val="16143"/>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p>
          </p:txBody>
        </p:sp>
        <p:sp>
          <p:nvSpPr>
            <p:cNvPr id="6" name="文本框 5">
              <a:extLst>
                <a:ext uri="{FF2B5EF4-FFF2-40B4-BE49-F238E27FC236}">
                  <a16:creationId xmlns:a16="http://schemas.microsoft.com/office/drawing/2014/main" id="{615818C0-15B3-AD4E-B017-A697C9D127BA}"/>
                </a:ext>
              </a:extLst>
            </p:cNvPr>
            <p:cNvSpPr txBox="1"/>
            <p:nvPr/>
          </p:nvSpPr>
          <p:spPr>
            <a:xfrm>
              <a:off x="5761647" y="1090739"/>
              <a:ext cx="4137284" cy="584775"/>
            </a:xfrm>
            <a:prstGeom prst="rect">
              <a:avLst/>
            </a:prstGeom>
            <a:noFill/>
            <a:ln w="38100">
              <a:solidFill>
                <a:schemeClr val="tx1"/>
              </a:solidFill>
            </a:ln>
          </p:spPr>
          <p:txBody>
            <a:bodyPr wrap="square" rtlCol="0">
              <a:spAutoFit/>
            </a:bodyPr>
            <a:lstStyle/>
            <a:p>
              <a:pPr algn="ctr"/>
              <a:r>
                <a:rPr kumimoji="1" lang="en-US" altLang="zh-CN" sz="3200" b="1" dirty="0"/>
                <a:t>Labeling redundancy</a:t>
              </a:r>
              <a:endParaRPr kumimoji="1" lang="zh-CN" altLang="en-US" sz="3200" b="1" dirty="0"/>
            </a:p>
          </p:txBody>
        </p:sp>
        <p:sp>
          <p:nvSpPr>
            <p:cNvPr id="7" name="文本框 6">
              <a:extLst>
                <a:ext uri="{FF2B5EF4-FFF2-40B4-BE49-F238E27FC236}">
                  <a16:creationId xmlns:a16="http://schemas.microsoft.com/office/drawing/2014/main" id="{BE964FFE-B9BA-CC42-A1F6-BAD0883773AE}"/>
                </a:ext>
              </a:extLst>
            </p:cNvPr>
            <p:cNvSpPr txBox="1"/>
            <p:nvPr/>
          </p:nvSpPr>
          <p:spPr>
            <a:xfrm>
              <a:off x="5761647" y="3381876"/>
              <a:ext cx="4137285" cy="584775"/>
            </a:xfrm>
            <a:prstGeom prst="rect">
              <a:avLst/>
            </a:prstGeom>
            <a:noFill/>
            <a:ln w="38100">
              <a:solidFill>
                <a:schemeClr val="tx1"/>
              </a:solidFill>
            </a:ln>
          </p:spPr>
          <p:txBody>
            <a:bodyPr wrap="square" rtlCol="0">
              <a:spAutoFit/>
            </a:bodyPr>
            <a:lstStyle/>
            <a:p>
              <a:pPr algn="ctr"/>
              <a:r>
                <a:rPr kumimoji="1" lang="en-US" altLang="zh-CN" sz="3200" b="1" dirty="0"/>
                <a:t>Labeling-training pace</a:t>
              </a:r>
              <a:endParaRPr kumimoji="1" lang="zh-CN" altLang="en-US" sz="3200" b="1" dirty="0"/>
            </a:p>
          </p:txBody>
        </p:sp>
        <p:cxnSp>
          <p:nvCxnSpPr>
            <p:cNvPr id="11" name="肘形连接符 10">
              <a:extLst>
                <a:ext uri="{FF2B5EF4-FFF2-40B4-BE49-F238E27FC236}">
                  <a16:creationId xmlns:a16="http://schemas.microsoft.com/office/drawing/2014/main" id="{87D9596B-AE89-E34D-9B6F-32C6A65F6F72}"/>
                </a:ext>
              </a:extLst>
            </p:cNvPr>
            <p:cNvCxnSpPr>
              <a:cxnSpLocks/>
              <a:stCxn id="5" idx="3"/>
              <a:endCxn id="6" idx="1"/>
            </p:cNvCxnSpPr>
            <p:nvPr/>
          </p:nvCxnSpPr>
          <p:spPr>
            <a:xfrm flipV="1">
              <a:off x="3933078" y="1383127"/>
              <a:ext cx="1828569" cy="918836"/>
            </a:xfrm>
            <a:prstGeom prst="bentConnector3">
              <a:avLst>
                <a:gd name="adj1" fmla="val 4270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a:extLst>
                <a:ext uri="{FF2B5EF4-FFF2-40B4-BE49-F238E27FC236}">
                  <a16:creationId xmlns:a16="http://schemas.microsoft.com/office/drawing/2014/main" id="{B8B096E5-3F68-2C43-A73D-889F73D0AE78}"/>
                </a:ext>
              </a:extLst>
            </p:cNvPr>
            <p:cNvCxnSpPr>
              <a:cxnSpLocks/>
              <a:stCxn id="5" idx="3"/>
              <a:endCxn id="7" idx="1"/>
            </p:cNvCxnSpPr>
            <p:nvPr/>
          </p:nvCxnSpPr>
          <p:spPr>
            <a:xfrm>
              <a:off x="3933078" y="2301963"/>
              <a:ext cx="1828569" cy="1372301"/>
            </a:xfrm>
            <a:prstGeom prst="bentConnector3">
              <a:avLst>
                <a:gd name="adj1" fmla="val 4270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62B7E75-F430-554C-999D-1AF12E4507E3}"/>
                </a:ext>
              </a:extLst>
            </p:cNvPr>
            <p:cNvSpPr txBox="1"/>
            <p:nvPr/>
          </p:nvSpPr>
          <p:spPr>
            <a:xfrm>
              <a:off x="6020721" y="5350579"/>
              <a:ext cx="4483087" cy="584775"/>
            </a:xfrm>
            <a:prstGeom prst="rect">
              <a:avLst/>
            </a:prstGeom>
            <a:noFill/>
          </p:spPr>
          <p:txBody>
            <a:bodyPr wrap="none" rtlCol="0">
              <a:spAutoFit/>
            </a:bodyPr>
            <a:lstStyle>
              <a:defPPr>
                <a:defRPr lang="en-CN"/>
              </a:defPPr>
              <a:lvl1pPr>
                <a:defRPr kumimoji="1" sz="3200" b="1"/>
              </a:lvl1pPr>
            </a:lstStyle>
            <a:p>
              <a:r>
                <a:rPr lang="en-US" altLang="zh-CN" dirty="0" err="1">
                  <a:solidFill>
                    <a:srgbClr val="C00000"/>
                  </a:solidFill>
                </a:rPr>
                <a:t>FeS</a:t>
              </a:r>
              <a:r>
                <a:rPr lang="en-US" altLang="zh-CN" dirty="0">
                  <a:solidFill>
                    <a:srgbClr val="C00000"/>
                  </a:solidFill>
                </a:rPr>
                <a:t>: Train without labels</a:t>
              </a:r>
              <a:endParaRPr lang="zh-CN" altLang="en-US" dirty="0">
                <a:solidFill>
                  <a:srgbClr val="C00000"/>
                </a:solidFill>
              </a:endParaRPr>
            </a:p>
          </p:txBody>
        </p:sp>
        <p:pic>
          <p:nvPicPr>
            <p:cNvPr id="41" name="图片 40">
              <a:extLst>
                <a:ext uri="{FF2B5EF4-FFF2-40B4-BE49-F238E27FC236}">
                  <a16:creationId xmlns:a16="http://schemas.microsoft.com/office/drawing/2014/main" id="{FB1C970B-27A6-724D-A4BE-604A2F64A657}"/>
                </a:ext>
              </a:extLst>
            </p:cNvPr>
            <p:cNvPicPr>
              <a:picLocks noChangeAspect="1"/>
            </p:cNvPicPr>
            <p:nvPr/>
          </p:nvPicPr>
          <p:blipFill>
            <a:blip r:embed="rId4"/>
            <a:stretch>
              <a:fillRect/>
            </a:stretch>
          </p:blipFill>
          <p:spPr>
            <a:xfrm>
              <a:off x="6196861" y="4062514"/>
              <a:ext cx="3266856" cy="1022145"/>
            </a:xfrm>
            <a:prstGeom prst="rect">
              <a:avLst/>
            </a:prstGeom>
          </p:spPr>
        </p:pic>
        <p:pic>
          <p:nvPicPr>
            <p:cNvPr id="52" name="图片 51">
              <a:extLst>
                <a:ext uri="{FF2B5EF4-FFF2-40B4-BE49-F238E27FC236}">
                  <a16:creationId xmlns:a16="http://schemas.microsoft.com/office/drawing/2014/main" id="{27297CD0-4DC8-DA4D-9E58-C4D01FBF6172}"/>
                </a:ext>
              </a:extLst>
            </p:cNvPr>
            <p:cNvPicPr>
              <a:picLocks noChangeAspect="1"/>
            </p:cNvPicPr>
            <p:nvPr/>
          </p:nvPicPr>
          <p:blipFill>
            <a:blip r:embed="rId5"/>
            <a:stretch>
              <a:fillRect/>
            </a:stretch>
          </p:blipFill>
          <p:spPr>
            <a:xfrm>
              <a:off x="6309318" y="1705435"/>
              <a:ext cx="3118768" cy="1368439"/>
            </a:xfrm>
            <a:prstGeom prst="rect">
              <a:avLst/>
            </a:prstGeom>
          </p:spPr>
        </p:pic>
        <p:sp>
          <p:nvSpPr>
            <p:cNvPr id="53" name="文本框 52">
              <a:extLst>
                <a:ext uri="{FF2B5EF4-FFF2-40B4-BE49-F238E27FC236}">
                  <a16:creationId xmlns:a16="http://schemas.microsoft.com/office/drawing/2014/main" id="{0237AF27-63CC-5D48-9591-CC7ADBFDD7A8}"/>
                </a:ext>
              </a:extLst>
            </p:cNvPr>
            <p:cNvSpPr txBox="1"/>
            <p:nvPr/>
          </p:nvSpPr>
          <p:spPr>
            <a:xfrm>
              <a:off x="10238377" y="1947536"/>
              <a:ext cx="986167" cy="523220"/>
            </a:xfrm>
            <a:prstGeom prst="rect">
              <a:avLst/>
            </a:prstGeom>
            <a:noFill/>
          </p:spPr>
          <p:txBody>
            <a:bodyPr wrap="none" rtlCol="0">
              <a:spAutoFit/>
            </a:bodyPr>
            <a:lstStyle/>
            <a:p>
              <a:r>
                <a:rPr kumimoji="1" lang="en-US" altLang="zh-CN" sz="2800" dirty="0">
                  <a:solidFill>
                    <a:schemeClr val="accent1">
                      <a:lumMod val="75000"/>
                    </a:schemeClr>
                  </a:solidFill>
                </a:rPr>
                <a:t>&gt;87%</a:t>
              </a:r>
              <a:endParaRPr kumimoji="1" lang="zh-CN" altLang="en-US" sz="2800" dirty="0">
                <a:solidFill>
                  <a:schemeClr val="accent1">
                    <a:lumMod val="75000"/>
                  </a:schemeClr>
                </a:solidFill>
              </a:endParaRPr>
            </a:p>
          </p:txBody>
        </p:sp>
        <p:grpSp>
          <p:nvGrpSpPr>
            <p:cNvPr id="76" name="组合 75">
              <a:extLst>
                <a:ext uri="{FF2B5EF4-FFF2-40B4-BE49-F238E27FC236}">
                  <a16:creationId xmlns:a16="http://schemas.microsoft.com/office/drawing/2014/main" id="{6B3E6469-F1CE-5A48-B1A2-B07C21F52398}"/>
                </a:ext>
              </a:extLst>
            </p:cNvPr>
            <p:cNvGrpSpPr/>
            <p:nvPr/>
          </p:nvGrpSpPr>
          <p:grpSpPr>
            <a:xfrm>
              <a:off x="9972006" y="3433486"/>
              <a:ext cx="2014287" cy="1790306"/>
              <a:chOff x="10181305" y="3508964"/>
              <a:chExt cx="2014287" cy="1790306"/>
            </a:xfrm>
          </p:grpSpPr>
          <p:pic>
            <p:nvPicPr>
              <p:cNvPr id="65" name="图片 64">
                <a:extLst>
                  <a:ext uri="{FF2B5EF4-FFF2-40B4-BE49-F238E27FC236}">
                    <a16:creationId xmlns:a16="http://schemas.microsoft.com/office/drawing/2014/main" id="{A1E9DA68-F433-E541-B8A5-FFADAD776A8D}"/>
                  </a:ext>
                </a:extLst>
              </p:cNvPr>
              <p:cNvPicPr>
                <a:picLocks noChangeAspect="1"/>
              </p:cNvPicPr>
              <p:nvPr/>
            </p:nvPicPr>
            <p:blipFill>
              <a:blip r:embed="rId6"/>
              <a:stretch>
                <a:fillRect/>
              </a:stretch>
            </p:blipFill>
            <p:spPr>
              <a:xfrm>
                <a:off x="10336043" y="4058546"/>
                <a:ext cx="756939" cy="756939"/>
              </a:xfrm>
              <a:prstGeom prst="rect">
                <a:avLst/>
              </a:prstGeom>
            </p:spPr>
          </p:pic>
          <p:sp>
            <p:nvSpPr>
              <p:cNvPr id="70" name="文本框 69">
                <a:extLst>
                  <a:ext uri="{FF2B5EF4-FFF2-40B4-BE49-F238E27FC236}">
                    <a16:creationId xmlns:a16="http://schemas.microsoft.com/office/drawing/2014/main" id="{F2F7E4DE-878D-0748-8FA5-1E4383D756BD}"/>
                  </a:ext>
                </a:extLst>
              </p:cNvPr>
              <p:cNvSpPr txBox="1"/>
              <p:nvPr/>
            </p:nvSpPr>
            <p:spPr>
              <a:xfrm>
                <a:off x="10218969" y="3508964"/>
                <a:ext cx="1552028" cy="523220"/>
              </a:xfrm>
              <a:prstGeom prst="rect">
                <a:avLst/>
              </a:prstGeom>
              <a:noFill/>
            </p:spPr>
            <p:txBody>
              <a:bodyPr wrap="none" rtlCol="0">
                <a:spAutoFit/>
              </a:bodyPr>
              <a:lstStyle/>
              <a:p>
                <a:r>
                  <a:rPr kumimoji="1" lang="en-US" altLang="zh-CN" sz="2800" dirty="0">
                    <a:solidFill>
                      <a:schemeClr val="accent1">
                        <a:lumMod val="75000"/>
                      </a:schemeClr>
                    </a:solidFill>
                  </a:rPr>
                  <a:t>Number?</a:t>
                </a:r>
                <a:endParaRPr kumimoji="1" lang="zh-CN" altLang="en-US" sz="2800" dirty="0">
                  <a:solidFill>
                    <a:schemeClr val="accent1">
                      <a:lumMod val="75000"/>
                    </a:schemeClr>
                  </a:solidFill>
                </a:endParaRPr>
              </a:p>
            </p:txBody>
          </p:sp>
          <p:sp>
            <p:nvSpPr>
              <p:cNvPr id="72" name="文本框 71">
                <a:extLst>
                  <a:ext uri="{FF2B5EF4-FFF2-40B4-BE49-F238E27FC236}">
                    <a16:creationId xmlns:a16="http://schemas.microsoft.com/office/drawing/2014/main" id="{3473ECBE-EADD-3240-BD71-F8E79AC3A6CE}"/>
                  </a:ext>
                </a:extLst>
              </p:cNvPr>
              <p:cNvSpPr txBox="1"/>
              <p:nvPr/>
            </p:nvSpPr>
            <p:spPr>
              <a:xfrm>
                <a:off x="11122862" y="4176972"/>
                <a:ext cx="1072730" cy="523220"/>
              </a:xfrm>
              <a:prstGeom prst="rect">
                <a:avLst/>
              </a:prstGeom>
              <a:noFill/>
            </p:spPr>
            <p:txBody>
              <a:bodyPr wrap="none" rtlCol="0">
                <a:spAutoFit/>
              </a:bodyPr>
              <a:lstStyle/>
              <a:p>
                <a:r>
                  <a:rPr kumimoji="1" lang="en-US" altLang="zh-CN" sz="2800" dirty="0">
                    <a:solidFill>
                      <a:schemeClr val="accent1">
                        <a:lumMod val="75000"/>
                      </a:schemeClr>
                    </a:solidFill>
                  </a:rPr>
                  <a:t>Time?</a:t>
                </a:r>
                <a:endParaRPr kumimoji="1" lang="zh-CN" altLang="en-US" sz="2800" dirty="0">
                  <a:solidFill>
                    <a:schemeClr val="accent1">
                      <a:lumMod val="75000"/>
                    </a:schemeClr>
                  </a:solidFill>
                </a:endParaRPr>
              </a:p>
            </p:txBody>
          </p:sp>
          <p:sp>
            <p:nvSpPr>
              <p:cNvPr id="73" name="文本框 72">
                <a:extLst>
                  <a:ext uri="{FF2B5EF4-FFF2-40B4-BE49-F238E27FC236}">
                    <a16:creationId xmlns:a16="http://schemas.microsoft.com/office/drawing/2014/main" id="{5AB194C4-2D9A-C940-965E-29DE4E6C7A28}"/>
                  </a:ext>
                </a:extLst>
              </p:cNvPr>
              <p:cNvSpPr txBox="1"/>
              <p:nvPr/>
            </p:nvSpPr>
            <p:spPr>
              <a:xfrm>
                <a:off x="10181305" y="4776050"/>
                <a:ext cx="1874296" cy="523220"/>
              </a:xfrm>
              <a:prstGeom prst="rect">
                <a:avLst/>
              </a:prstGeom>
              <a:noFill/>
            </p:spPr>
            <p:txBody>
              <a:bodyPr wrap="none" rtlCol="0">
                <a:spAutoFit/>
              </a:bodyPr>
              <a:lstStyle/>
              <a:p>
                <a:r>
                  <a:rPr kumimoji="1" lang="en-US" altLang="zh-CN" sz="2800" dirty="0">
                    <a:solidFill>
                      <a:schemeClr val="accent1">
                        <a:lumMod val="75000"/>
                      </a:schemeClr>
                    </a:solidFill>
                  </a:rPr>
                  <a:t>Frequency?</a:t>
                </a:r>
                <a:endParaRPr kumimoji="1" lang="zh-CN" altLang="en-US" sz="2800" dirty="0">
                  <a:solidFill>
                    <a:schemeClr val="accent1">
                      <a:lumMod val="75000"/>
                    </a:schemeClr>
                  </a:solidFill>
                </a:endParaRPr>
              </a:p>
            </p:txBody>
          </p:sp>
          <p:sp>
            <p:nvSpPr>
              <p:cNvPr id="74" name="文本框 73">
                <a:extLst>
                  <a:ext uri="{FF2B5EF4-FFF2-40B4-BE49-F238E27FC236}">
                    <a16:creationId xmlns:a16="http://schemas.microsoft.com/office/drawing/2014/main" id="{73FC6149-ACA7-C341-98F6-904A5A09C4B3}"/>
                  </a:ext>
                </a:extLst>
              </p:cNvPr>
              <p:cNvSpPr txBox="1"/>
              <p:nvPr/>
            </p:nvSpPr>
            <p:spPr>
              <a:xfrm>
                <a:off x="11253345" y="3845188"/>
                <a:ext cx="360996" cy="400110"/>
              </a:xfrm>
              <a:prstGeom prst="rect">
                <a:avLst/>
              </a:prstGeom>
              <a:noFill/>
            </p:spPr>
            <p:txBody>
              <a:bodyPr wrap="none" rtlCol="0">
                <a:spAutoFit/>
              </a:bodyPr>
              <a:lstStyle/>
              <a:p>
                <a:r>
                  <a:rPr kumimoji="1" lang="en-US" altLang="zh-CN" sz="2000" dirty="0">
                    <a:solidFill>
                      <a:schemeClr val="accent1">
                        <a:lumMod val="75000"/>
                      </a:schemeClr>
                    </a:solidFill>
                  </a:rPr>
                  <a:t>…</a:t>
                </a:r>
                <a:endParaRPr kumimoji="1" lang="zh-CN" altLang="en-US" sz="2000" dirty="0">
                  <a:solidFill>
                    <a:schemeClr val="accent1">
                      <a:lumMod val="75000"/>
                    </a:schemeClr>
                  </a:solidFill>
                </a:endParaRPr>
              </a:p>
            </p:txBody>
          </p:sp>
          <p:sp>
            <p:nvSpPr>
              <p:cNvPr id="75" name="文本框 74">
                <a:extLst>
                  <a:ext uri="{FF2B5EF4-FFF2-40B4-BE49-F238E27FC236}">
                    <a16:creationId xmlns:a16="http://schemas.microsoft.com/office/drawing/2014/main" id="{A10C1EB9-F463-A941-9175-A550D910AF47}"/>
                  </a:ext>
                </a:extLst>
              </p:cNvPr>
              <p:cNvSpPr txBox="1"/>
              <p:nvPr/>
            </p:nvSpPr>
            <p:spPr>
              <a:xfrm>
                <a:off x="11061819" y="4510130"/>
                <a:ext cx="360996" cy="400110"/>
              </a:xfrm>
              <a:prstGeom prst="rect">
                <a:avLst/>
              </a:prstGeom>
              <a:noFill/>
            </p:spPr>
            <p:txBody>
              <a:bodyPr wrap="none" rtlCol="0">
                <a:spAutoFit/>
              </a:bodyPr>
              <a:lstStyle/>
              <a:p>
                <a:r>
                  <a:rPr kumimoji="1" lang="en-US" altLang="zh-CN" sz="2000" dirty="0">
                    <a:solidFill>
                      <a:schemeClr val="accent1">
                        <a:lumMod val="75000"/>
                      </a:schemeClr>
                    </a:solidFill>
                  </a:rPr>
                  <a:t>…</a:t>
                </a:r>
                <a:endParaRPr kumimoji="1" lang="zh-CN" altLang="en-US" sz="2000" dirty="0">
                  <a:solidFill>
                    <a:schemeClr val="accent1">
                      <a:lumMod val="75000"/>
                    </a:schemeClr>
                  </a:solidFill>
                </a:endParaRPr>
              </a:p>
            </p:txBody>
          </p:sp>
        </p:grpSp>
      </p:grpSp>
    </p:spTree>
    <p:extLst>
      <p:ext uri="{BB962C8B-B14F-4D97-AF65-F5344CB8AC3E}">
        <p14:creationId xmlns:p14="http://schemas.microsoft.com/office/powerpoint/2010/main" val="347577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1" name="组合 1250">
            <a:extLst>
              <a:ext uri="{FF2B5EF4-FFF2-40B4-BE49-F238E27FC236}">
                <a16:creationId xmlns:a16="http://schemas.microsoft.com/office/drawing/2014/main" id="{89704299-1555-4943-B12C-514FF112AA14}"/>
              </a:ext>
            </a:extLst>
          </p:cNvPr>
          <p:cNvGrpSpPr/>
          <p:nvPr/>
        </p:nvGrpSpPr>
        <p:grpSpPr>
          <a:xfrm>
            <a:off x="6002427" y="4175922"/>
            <a:ext cx="5285983" cy="1719263"/>
            <a:chOff x="6002427" y="4175922"/>
            <a:chExt cx="5285983" cy="1719263"/>
          </a:xfrm>
        </p:grpSpPr>
        <p:sp>
          <p:nvSpPr>
            <p:cNvPr id="630" name="右箭头 629">
              <a:extLst>
                <a:ext uri="{FF2B5EF4-FFF2-40B4-BE49-F238E27FC236}">
                  <a16:creationId xmlns:a16="http://schemas.microsoft.com/office/drawing/2014/main" id="{0E6809EC-A708-B144-A71F-14C5C7C0D897}"/>
                </a:ext>
              </a:extLst>
            </p:cNvPr>
            <p:cNvSpPr/>
            <p:nvPr/>
          </p:nvSpPr>
          <p:spPr>
            <a:xfrm>
              <a:off x="6002428" y="4983922"/>
              <a:ext cx="861086" cy="287218"/>
            </a:xfrm>
            <a:prstGeom prst="rightArrow">
              <a:avLst/>
            </a:prstGeom>
            <a:gradFill flip="none" rotWithShape="1">
              <a:gsLst>
                <a:gs pos="0">
                  <a:schemeClr val="accent2"/>
                </a:gs>
                <a:gs pos="99000">
                  <a:schemeClr val="accent6">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4" name="右箭头 623">
              <a:extLst>
                <a:ext uri="{FF2B5EF4-FFF2-40B4-BE49-F238E27FC236}">
                  <a16:creationId xmlns:a16="http://schemas.microsoft.com/office/drawing/2014/main" id="{F1A91870-9593-384B-8975-CAC6B1556663}"/>
                </a:ext>
              </a:extLst>
            </p:cNvPr>
            <p:cNvSpPr/>
            <p:nvPr/>
          </p:nvSpPr>
          <p:spPr>
            <a:xfrm>
              <a:off x="7828156" y="4989849"/>
              <a:ext cx="652288" cy="287218"/>
            </a:xfrm>
            <a:prstGeom prst="rightArrow">
              <a:avLst/>
            </a:prstGeom>
            <a:solidFill>
              <a:schemeClr val="bg2">
                <a:alpha val="7830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1" name="右箭头 620">
              <a:extLst>
                <a:ext uri="{FF2B5EF4-FFF2-40B4-BE49-F238E27FC236}">
                  <a16:creationId xmlns:a16="http://schemas.microsoft.com/office/drawing/2014/main" id="{6E341706-09DC-5248-A25A-3E5E4C8B70D4}"/>
                </a:ext>
              </a:extLst>
            </p:cNvPr>
            <p:cNvSpPr/>
            <p:nvPr/>
          </p:nvSpPr>
          <p:spPr>
            <a:xfrm>
              <a:off x="9445086" y="4978974"/>
              <a:ext cx="1843324" cy="287218"/>
            </a:xfrm>
            <a:prstGeom prst="rightArrow">
              <a:avLst/>
            </a:prstGeom>
            <a:solidFill>
              <a:schemeClr val="bg2">
                <a:alpha val="7830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2" name="矩形 531">
              <a:extLst>
                <a:ext uri="{FF2B5EF4-FFF2-40B4-BE49-F238E27FC236}">
                  <a16:creationId xmlns:a16="http://schemas.microsoft.com/office/drawing/2014/main" id="{AB293460-E039-8F43-AB91-9C9E80A667E0}"/>
                </a:ext>
              </a:extLst>
            </p:cNvPr>
            <p:cNvSpPr/>
            <p:nvPr/>
          </p:nvSpPr>
          <p:spPr>
            <a:xfrm>
              <a:off x="6843962" y="4175922"/>
              <a:ext cx="964642" cy="1708722"/>
            </a:xfrm>
            <a:prstGeom prst="rect">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3" name="椭圆 532">
              <a:extLst>
                <a:ext uri="{FF2B5EF4-FFF2-40B4-BE49-F238E27FC236}">
                  <a16:creationId xmlns:a16="http://schemas.microsoft.com/office/drawing/2014/main" id="{77C16C43-FDDC-634A-8B89-BFBDE780A1BC}"/>
                </a:ext>
              </a:extLst>
            </p:cNvPr>
            <p:cNvSpPr/>
            <p:nvPr/>
          </p:nvSpPr>
          <p:spPr>
            <a:xfrm>
              <a:off x="6987224" y="4267527"/>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4" name="椭圆 533">
              <a:extLst>
                <a:ext uri="{FF2B5EF4-FFF2-40B4-BE49-F238E27FC236}">
                  <a16:creationId xmlns:a16="http://schemas.microsoft.com/office/drawing/2014/main" id="{A39C7897-ABF5-1D4C-990A-FA891B8D9103}"/>
                </a:ext>
              </a:extLst>
            </p:cNvPr>
            <p:cNvSpPr/>
            <p:nvPr/>
          </p:nvSpPr>
          <p:spPr>
            <a:xfrm>
              <a:off x="7185672" y="4267527"/>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35" name="椭圆 534">
              <a:extLst>
                <a:ext uri="{FF2B5EF4-FFF2-40B4-BE49-F238E27FC236}">
                  <a16:creationId xmlns:a16="http://schemas.microsoft.com/office/drawing/2014/main" id="{76341261-B440-6341-AC4D-44D87BAEB1D2}"/>
                </a:ext>
              </a:extLst>
            </p:cNvPr>
            <p:cNvSpPr/>
            <p:nvPr/>
          </p:nvSpPr>
          <p:spPr>
            <a:xfrm>
              <a:off x="7384120" y="4267527"/>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6" name="椭圆 535">
              <a:extLst>
                <a:ext uri="{FF2B5EF4-FFF2-40B4-BE49-F238E27FC236}">
                  <a16:creationId xmlns:a16="http://schemas.microsoft.com/office/drawing/2014/main" id="{DE316ABA-DC4A-C14C-86EB-EB32846ABD35}"/>
                </a:ext>
              </a:extLst>
            </p:cNvPr>
            <p:cNvSpPr/>
            <p:nvPr/>
          </p:nvSpPr>
          <p:spPr>
            <a:xfrm>
              <a:off x="7568768" y="4267527"/>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7" name="椭圆形">
              <a:extLst>
                <a:ext uri="{FF2B5EF4-FFF2-40B4-BE49-F238E27FC236}">
                  <a16:creationId xmlns:a16="http://schemas.microsoft.com/office/drawing/2014/main" id="{104C04EE-F997-F640-A6CD-B75CEDE60394}"/>
                </a:ext>
              </a:extLst>
            </p:cNvPr>
            <p:cNvSpPr/>
            <p:nvPr/>
          </p:nvSpPr>
          <p:spPr>
            <a:xfrm>
              <a:off x="6987224" y="449095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538" name="椭圆形">
              <a:extLst>
                <a:ext uri="{FF2B5EF4-FFF2-40B4-BE49-F238E27FC236}">
                  <a16:creationId xmlns:a16="http://schemas.microsoft.com/office/drawing/2014/main" id="{3436DE10-6F68-CC41-B303-ABAC76AF38AD}"/>
                </a:ext>
              </a:extLst>
            </p:cNvPr>
            <p:cNvSpPr/>
            <p:nvPr/>
          </p:nvSpPr>
          <p:spPr>
            <a:xfrm>
              <a:off x="7179399" y="4490950"/>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39" name="椭圆形">
              <a:extLst>
                <a:ext uri="{FF2B5EF4-FFF2-40B4-BE49-F238E27FC236}">
                  <a16:creationId xmlns:a16="http://schemas.microsoft.com/office/drawing/2014/main" id="{4B26105D-68DE-8841-8273-DA674D139C37}"/>
                </a:ext>
              </a:extLst>
            </p:cNvPr>
            <p:cNvSpPr/>
            <p:nvPr/>
          </p:nvSpPr>
          <p:spPr>
            <a:xfrm>
              <a:off x="7377023" y="449095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40" name="椭圆形">
              <a:extLst>
                <a:ext uri="{FF2B5EF4-FFF2-40B4-BE49-F238E27FC236}">
                  <a16:creationId xmlns:a16="http://schemas.microsoft.com/office/drawing/2014/main" id="{EA07AECD-3F41-3143-BB33-B29DBFA069CF}"/>
                </a:ext>
              </a:extLst>
            </p:cNvPr>
            <p:cNvSpPr/>
            <p:nvPr/>
          </p:nvSpPr>
          <p:spPr>
            <a:xfrm>
              <a:off x="7579972" y="449095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41" name="椭圆形">
              <a:extLst>
                <a:ext uri="{FF2B5EF4-FFF2-40B4-BE49-F238E27FC236}">
                  <a16:creationId xmlns:a16="http://schemas.microsoft.com/office/drawing/2014/main" id="{A779B105-9B8B-DF4D-9FAF-EB4FCF300822}"/>
                </a:ext>
              </a:extLst>
            </p:cNvPr>
            <p:cNvSpPr/>
            <p:nvPr/>
          </p:nvSpPr>
          <p:spPr>
            <a:xfrm>
              <a:off x="6991074" y="473698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42" name="椭圆形">
              <a:extLst>
                <a:ext uri="{FF2B5EF4-FFF2-40B4-BE49-F238E27FC236}">
                  <a16:creationId xmlns:a16="http://schemas.microsoft.com/office/drawing/2014/main" id="{B5A51BA8-6975-3E4C-8FA3-6B222DC8B98D}"/>
                </a:ext>
              </a:extLst>
            </p:cNvPr>
            <p:cNvSpPr/>
            <p:nvPr/>
          </p:nvSpPr>
          <p:spPr>
            <a:xfrm>
              <a:off x="7183249" y="4736981"/>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43" name="椭圆形">
              <a:extLst>
                <a:ext uri="{FF2B5EF4-FFF2-40B4-BE49-F238E27FC236}">
                  <a16:creationId xmlns:a16="http://schemas.microsoft.com/office/drawing/2014/main" id="{54D7C417-E9C2-B342-8369-FF0B66638597}"/>
                </a:ext>
              </a:extLst>
            </p:cNvPr>
            <p:cNvSpPr/>
            <p:nvPr/>
          </p:nvSpPr>
          <p:spPr>
            <a:xfrm>
              <a:off x="7380873" y="473698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44" name="椭圆形">
              <a:extLst>
                <a:ext uri="{FF2B5EF4-FFF2-40B4-BE49-F238E27FC236}">
                  <a16:creationId xmlns:a16="http://schemas.microsoft.com/office/drawing/2014/main" id="{3B8E6F00-7B6E-564D-AE70-0C19EA9D89CE}"/>
                </a:ext>
              </a:extLst>
            </p:cNvPr>
            <p:cNvSpPr/>
            <p:nvPr/>
          </p:nvSpPr>
          <p:spPr>
            <a:xfrm>
              <a:off x="7583822" y="473698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45" name="椭圆形">
              <a:extLst>
                <a:ext uri="{FF2B5EF4-FFF2-40B4-BE49-F238E27FC236}">
                  <a16:creationId xmlns:a16="http://schemas.microsoft.com/office/drawing/2014/main" id="{D67B849D-561B-6F42-997E-DE1D946FFDCA}"/>
                </a:ext>
              </a:extLst>
            </p:cNvPr>
            <p:cNvSpPr/>
            <p:nvPr/>
          </p:nvSpPr>
          <p:spPr>
            <a:xfrm>
              <a:off x="6990660" y="497600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46" name="椭圆形">
              <a:extLst>
                <a:ext uri="{FF2B5EF4-FFF2-40B4-BE49-F238E27FC236}">
                  <a16:creationId xmlns:a16="http://schemas.microsoft.com/office/drawing/2014/main" id="{F12CB5EE-6719-6442-8103-AA9FD5C37F21}"/>
                </a:ext>
              </a:extLst>
            </p:cNvPr>
            <p:cNvSpPr/>
            <p:nvPr/>
          </p:nvSpPr>
          <p:spPr>
            <a:xfrm>
              <a:off x="7182835" y="4976001"/>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47" name="椭圆形">
              <a:extLst>
                <a:ext uri="{FF2B5EF4-FFF2-40B4-BE49-F238E27FC236}">
                  <a16:creationId xmlns:a16="http://schemas.microsoft.com/office/drawing/2014/main" id="{C8D67277-FA21-024F-9260-136539961FD8}"/>
                </a:ext>
              </a:extLst>
            </p:cNvPr>
            <p:cNvSpPr/>
            <p:nvPr/>
          </p:nvSpPr>
          <p:spPr>
            <a:xfrm>
              <a:off x="7380459" y="4976001"/>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48" name="椭圆形">
              <a:extLst>
                <a:ext uri="{FF2B5EF4-FFF2-40B4-BE49-F238E27FC236}">
                  <a16:creationId xmlns:a16="http://schemas.microsoft.com/office/drawing/2014/main" id="{4CBF2C1B-FD77-4B42-910F-F11E8047A754}"/>
                </a:ext>
              </a:extLst>
            </p:cNvPr>
            <p:cNvSpPr/>
            <p:nvPr/>
          </p:nvSpPr>
          <p:spPr>
            <a:xfrm>
              <a:off x="7583408" y="4976001"/>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49" name="椭圆形">
              <a:extLst>
                <a:ext uri="{FF2B5EF4-FFF2-40B4-BE49-F238E27FC236}">
                  <a16:creationId xmlns:a16="http://schemas.microsoft.com/office/drawing/2014/main" id="{A42E8A34-70CA-4842-8370-F43337AA3DC0}"/>
                </a:ext>
              </a:extLst>
            </p:cNvPr>
            <p:cNvSpPr/>
            <p:nvPr/>
          </p:nvSpPr>
          <p:spPr>
            <a:xfrm>
              <a:off x="6990660" y="5197576"/>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50" name="椭圆形">
              <a:extLst>
                <a:ext uri="{FF2B5EF4-FFF2-40B4-BE49-F238E27FC236}">
                  <a16:creationId xmlns:a16="http://schemas.microsoft.com/office/drawing/2014/main" id="{F07415E2-573F-7742-AE11-EE9AD8470726}"/>
                </a:ext>
              </a:extLst>
            </p:cNvPr>
            <p:cNvSpPr/>
            <p:nvPr/>
          </p:nvSpPr>
          <p:spPr>
            <a:xfrm>
              <a:off x="7182835" y="5197576"/>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51" name="椭圆形">
              <a:extLst>
                <a:ext uri="{FF2B5EF4-FFF2-40B4-BE49-F238E27FC236}">
                  <a16:creationId xmlns:a16="http://schemas.microsoft.com/office/drawing/2014/main" id="{97DF9ADA-F516-5B4F-8DD9-4D473A8B2189}"/>
                </a:ext>
              </a:extLst>
            </p:cNvPr>
            <p:cNvSpPr/>
            <p:nvPr/>
          </p:nvSpPr>
          <p:spPr>
            <a:xfrm>
              <a:off x="7380459" y="5197576"/>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52" name="椭圆形">
              <a:extLst>
                <a:ext uri="{FF2B5EF4-FFF2-40B4-BE49-F238E27FC236}">
                  <a16:creationId xmlns:a16="http://schemas.microsoft.com/office/drawing/2014/main" id="{7CBAD0ED-C27E-8146-8E3A-A3371DAFC971}"/>
                </a:ext>
              </a:extLst>
            </p:cNvPr>
            <p:cNvSpPr/>
            <p:nvPr/>
          </p:nvSpPr>
          <p:spPr>
            <a:xfrm>
              <a:off x="7583408" y="5197576"/>
              <a:ext cx="118061" cy="120699"/>
            </a:xfrm>
            <a:prstGeom prst="ellipse">
              <a:avLst/>
            </a:prstGeom>
            <a:solidFill>
              <a:schemeClr val="accent6">
                <a:lumMod val="75000"/>
                <a:alpha val="50562"/>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53" name="椭圆形">
              <a:extLst>
                <a:ext uri="{FF2B5EF4-FFF2-40B4-BE49-F238E27FC236}">
                  <a16:creationId xmlns:a16="http://schemas.microsoft.com/office/drawing/2014/main" id="{E692408D-53C5-334E-881C-692024DBD924}"/>
                </a:ext>
              </a:extLst>
            </p:cNvPr>
            <p:cNvSpPr/>
            <p:nvPr/>
          </p:nvSpPr>
          <p:spPr>
            <a:xfrm>
              <a:off x="6986623" y="544005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54" name="椭圆形">
              <a:extLst>
                <a:ext uri="{FF2B5EF4-FFF2-40B4-BE49-F238E27FC236}">
                  <a16:creationId xmlns:a16="http://schemas.microsoft.com/office/drawing/2014/main" id="{17662E07-7A33-774D-8AA6-B9653C56BB37}"/>
                </a:ext>
              </a:extLst>
            </p:cNvPr>
            <p:cNvSpPr/>
            <p:nvPr/>
          </p:nvSpPr>
          <p:spPr>
            <a:xfrm>
              <a:off x="7178798" y="544005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55" name="椭圆形">
              <a:extLst>
                <a:ext uri="{FF2B5EF4-FFF2-40B4-BE49-F238E27FC236}">
                  <a16:creationId xmlns:a16="http://schemas.microsoft.com/office/drawing/2014/main" id="{C3BF66E5-CE68-8848-85C4-7DFF94D81F14}"/>
                </a:ext>
              </a:extLst>
            </p:cNvPr>
            <p:cNvSpPr/>
            <p:nvPr/>
          </p:nvSpPr>
          <p:spPr>
            <a:xfrm>
              <a:off x="7376422" y="544005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56" name="椭圆形">
              <a:extLst>
                <a:ext uri="{FF2B5EF4-FFF2-40B4-BE49-F238E27FC236}">
                  <a16:creationId xmlns:a16="http://schemas.microsoft.com/office/drawing/2014/main" id="{3AD0D2F9-8162-454E-9C8B-886B59D9A004}"/>
                </a:ext>
              </a:extLst>
            </p:cNvPr>
            <p:cNvSpPr/>
            <p:nvPr/>
          </p:nvSpPr>
          <p:spPr>
            <a:xfrm>
              <a:off x="7579371" y="5440053"/>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57" name="椭圆形">
              <a:extLst>
                <a:ext uri="{FF2B5EF4-FFF2-40B4-BE49-F238E27FC236}">
                  <a16:creationId xmlns:a16="http://schemas.microsoft.com/office/drawing/2014/main" id="{EE2413B7-02AD-654E-8D3B-0EF817505A07}"/>
                </a:ext>
              </a:extLst>
            </p:cNvPr>
            <p:cNvSpPr/>
            <p:nvPr/>
          </p:nvSpPr>
          <p:spPr>
            <a:xfrm>
              <a:off x="6990363" y="5673289"/>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58" name="椭圆形">
              <a:extLst>
                <a:ext uri="{FF2B5EF4-FFF2-40B4-BE49-F238E27FC236}">
                  <a16:creationId xmlns:a16="http://schemas.microsoft.com/office/drawing/2014/main" id="{64B4A409-EE41-8B46-AC25-D695A6EDE37D}"/>
                </a:ext>
              </a:extLst>
            </p:cNvPr>
            <p:cNvSpPr/>
            <p:nvPr/>
          </p:nvSpPr>
          <p:spPr>
            <a:xfrm>
              <a:off x="7182538" y="5673289"/>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59" name="椭圆形">
              <a:extLst>
                <a:ext uri="{FF2B5EF4-FFF2-40B4-BE49-F238E27FC236}">
                  <a16:creationId xmlns:a16="http://schemas.microsoft.com/office/drawing/2014/main" id="{E441DA0A-4BD3-8744-BAE8-0CBEF7C4A57B}"/>
                </a:ext>
              </a:extLst>
            </p:cNvPr>
            <p:cNvSpPr/>
            <p:nvPr/>
          </p:nvSpPr>
          <p:spPr>
            <a:xfrm>
              <a:off x="7380162" y="5673289"/>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60" name="椭圆形">
              <a:extLst>
                <a:ext uri="{FF2B5EF4-FFF2-40B4-BE49-F238E27FC236}">
                  <a16:creationId xmlns:a16="http://schemas.microsoft.com/office/drawing/2014/main" id="{A7C06ACF-EDF7-D147-BC21-93BE7D8F8DD1}"/>
                </a:ext>
              </a:extLst>
            </p:cNvPr>
            <p:cNvSpPr/>
            <p:nvPr/>
          </p:nvSpPr>
          <p:spPr>
            <a:xfrm>
              <a:off x="7583111" y="5673289"/>
              <a:ext cx="118061" cy="120699"/>
            </a:xfrm>
            <a:prstGeom prst="ellipse">
              <a:avLst/>
            </a:prstGeom>
            <a:solidFill>
              <a:schemeClr val="accent6">
                <a:lumMod val="75000"/>
                <a:alpha val="50562"/>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90" name="矩形 589">
              <a:extLst>
                <a:ext uri="{FF2B5EF4-FFF2-40B4-BE49-F238E27FC236}">
                  <a16:creationId xmlns:a16="http://schemas.microsoft.com/office/drawing/2014/main" id="{B86C1095-1CCC-3B4D-94E4-6C40D0B9B964}"/>
                </a:ext>
              </a:extLst>
            </p:cNvPr>
            <p:cNvSpPr/>
            <p:nvPr/>
          </p:nvSpPr>
          <p:spPr>
            <a:xfrm>
              <a:off x="8480444" y="4186463"/>
              <a:ext cx="964642" cy="1708722"/>
            </a:xfrm>
            <a:prstGeom prst="rect">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1" name="椭圆 590">
              <a:extLst>
                <a:ext uri="{FF2B5EF4-FFF2-40B4-BE49-F238E27FC236}">
                  <a16:creationId xmlns:a16="http://schemas.microsoft.com/office/drawing/2014/main" id="{21E7A455-78C2-C746-BC00-EB28353EB307}"/>
                </a:ext>
              </a:extLst>
            </p:cNvPr>
            <p:cNvSpPr/>
            <p:nvPr/>
          </p:nvSpPr>
          <p:spPr>
            <a:xfrm>
              <a:off x="8623706" y="4278068"/>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2" name="椭圆 591">
              <a:extLst>
                <a:ext uri="{FF2B5EF4-FFF2-40B4-BE49-F238E27FC236}">
                  <a16:creationId xmlns:a16="http://schemas.microsoft.com/office/drawing/2014/main" id="{AD05B97F-CE85-0241-8E55-DA72537B0C1C}"/>
                </a:ext>
              </a:extLst>
            </p:cNvPr>
            <p:cNvSpPr/>
            <p:nvPr/>
          </p:nvSpPr>
          <p:spPr>
            <a:xfrm>
              <a:off x="8822154" y="4278068"/>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93" name="椭圆 592">
              <a:extLst>
                <a:ext uri="{FF2B5EF4-FFF2-40B4-BE49-F238E27FC236}">
                  <a16:creationId xmlns:a16="http://schemas.microsoft.com/office/drawing/2014/main" id="{37DCA14C-4198-D449-A26D-11CE711E0E99}"/>
                </a:ext>
              </a:extLst>
            </p:cNvPr>
            <p:cNvSpPr/>
            <p:nvPr/>
          </p:nvSpPr>
          <p:spPr>
            <a:xfrm>
              <a:off x="9020602" y="4278068"/>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4" name="椭圆 593">
              <a:extLst>
                <a:ext uri="{FF2B5EF4-FFF2-40B4-BE49-F238E27FC236}">
                  <a16:creationId xmlns:a16="http://schemas.microsoft.com/office/drawing/2014/main" id="{A91E69E6-056C-6F4A-92C0-4E7B9675108A}"/>
                </a:ext>
              </a:extLst>
            </p:cNvPr>
            <p:cNvSpPr/>
            <p:nvPr/>
          </p:nvSpPr>
          <p:spPr>
            <a:xfrm>
              <a:off x="9205250" y="4278068"/>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5" name="椭圆形">
              <a:extLst>
                <a:ext uri="{FF2B5EF4-FFF2-40B4-BE49-F238E27FC236}">
                  <a16:creationId xmlns:a16="http://schemas.microsoft.com/office/drawing/2014/main" id="{06A63B00-5284-8F4F-8FD3-C49FB6FC6C95}"/>
                </a:ext>
              </a:extLst>
            </p:cNvPr>
            <p:cNvSpPr/>
            <p:nvPr/>
          </p:nvSpPr>
          <p:spPr>
            <a:xfrm>
              <a:off x="8623706" y="450149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96" name="椭圆形">
              <a:extLst>
                <a:ext uri="{FF2B5EF4-FFF2-40B4-BE49-F238E27FC236}">
                  <a16:creationId xmlns:a16="http://schemas.microsoft.com/office/drawing/2014/main" id="{A39C23C3-4D15-CE43-BE50-D12C05F1D2FA}"/>
                </a:ext>
              </a:extLst>
            </p:cNvPr>
            <p:cNvSpPr/>
            <p:nvPr/>
          </p:nvSpPr>
          <p:spPr>
            <a:xfrm>
              <a:off x="8815881" y="4501491"/>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97" name="椭圆形">
              <a:extLst>
                <a:ext uri="{FF2B5EF4-FFF2-40B4-BE49-F238E27FC236}">
                  <a16:creationId xmlns:a16="http://schemas.microsoft.com/office/drawing/2014/main" id="{6BF5443D-D7D8-274C-BBB0-676D0C8857AC}"/>
                </a:ext>
              </a:extLst>
            </p:cNvPr>
            <p:cNvSpPr/>
            <p:nvPr/>
          </p:nvSpPr>
          <p:spPr>
            <a:xfrm>
              <a:off x="9013505" y="450149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98" name="椭圆形">
              <a:extLst>
                <a:ext uri="{FF2B5EF4-FFF2-40B4-BE49-F238E27FC236}">
                  <a16:creationId xmlns:a16="http://schemas.microsoft.com/office/drawing/2014/main" id="{1173A374-0DD6-4D4C-8157-D494AE65A23F}"/>
                </a:ext>
              </a:extLst>
            </p:cNvPr>
            <p:cNvSpPr/>
            <p:nvPr/>
          </p:nvSpPr>
          <p:spPr>
            <a:xfrm>
              <a:off x="9216454" y="450149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99" name="椭圆形">
              <a:extLst>
                <a:ext uri="{FF2B5EF4-FFF2-40B4-BE49-F238E27FC236}">
                  <a16:creationId xmlns:a16="http://schemas.microsoft.com/office/drawing/2014/main" id="{3C5EF92C-092A-6241-8D8C-7A9ECB676B5E}"/>
                </a:ext>
              </a:extLst>
            </p:cNvPr>
            <p:cNvSpPr/>
            <p:nvPr/>
          </p:nvSpPr>
          <p:spPr>
            <a:xfrm>
              <a:off x="8627556" y="474752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00" name="椭圆形">
              <a:extLst>
                <a:ext uri="{FF2B5EF4-FFF2-40B4-BE49-F238E27FC236}">
                  <a16:creationId xmlns:a16="http://schemas.microsoft.com/office/drawing/2014/main" id="{813D818D-21CD-F04D-A93A-D1498A0E5803}"/>
                </a:ext>
              </a:extLst>
            </p:cNvPr>
            <p:cNvSpPr/>
            <p:nvPr/>
          </p:nvSpPr>
          <p:spPr>
            <a:xfrm>
              <a:off x="8819731" y="474752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01" name="椭圆形">
              <a:extLst>
                <a:ext uri="{FF2B5EF4-FFF2-40B4-BE49-F238E27FC236}">
                  <a16:creationId xmlns:a16="http://schemas.microsoft.com/office/drawing/2014/main" id="{3F156E41-B5F6-9246-A412-6AF28BE29311}"/>
                </a:ext>
              </a:extLst>
            </p:cNvPr>
            <p:cNvSpPr/>
            <p:nvPr/>
          </p:nvSpPr>
          <p:spPr>
            <a:xfrm>
              <a:off x="9017355" y="474752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02" name="椭圆形">
              <a:extLst>
                <a:ext uri="{FF2B5EF4-FFF2-40B4-BE49-F238E27FC236}">
                  <a16:creationId xmlns:a16="http://schemas.microsoft.com/office/drawing/2014/main" id="{BEA75CA3-5B77-D84D-BA92-32DD1F0A5D50}"/>
                </a:ext>
              </a:extLst>
            </p:cNvPr>
            <p:cNvSpPr/>
            <p:nvPr/>
          </p:nvSpPr>
          <p:spPr>
            <a:xfrm>
              <a:off x="9220304" y="474752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03" name="椭圆形">
              <a:extLst>
                <a:ext uri="{FF2B5EF4-FFF2-40B4-BE49-F238E27FC236}">
                  <a16:creationId xmlns:a16="http://schemas.microsoft.com/office/drawing/2014/main" id="{D35559C9-B74A-6D46-89F1-FD74834480A8}"/>
                </a:ext>
              </a:extLst>
            </p:cNvPr>
            <p:cNvSpPr/>
            <p:nvPr/>
          </p:nvSpPr>
          <p:spPr>
            <a:xfrm>
              <a:off x="8627142" y="498654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04" name="椭圆形">
              <a:extLst>
                <a:ext uri="{FF2B5EF4-FFF2-40B4-BE49-F238E27FC236}">
                  <a16:creationId xmlns:a16="http://schemas.microsoft.com/office/drawing/2014/main" id="{2A09BABB-BC44-4E4B-9CFA-21E3135B9B13}"/>
                </a:ext>
              </a:extLst>
            </p:cNvPr>
            <p:cNvSpPr/>
            <p:nvPr/>
          </p:nvSpPr>
          <p:spPr>
            <a:xfrm>
              <a:off x="8819317" y="498654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05" name="椭圆形">
              <a:extLst>
                <a:ext uri="{FF2B5EF4-FFF2-40B4-BE49-F238E27FC236}">
                  <a16:creationId xmlns:a16="http://schemas.microsoft.com/office/drawing/2014/main" id="{7AFFB736-4A69-964B-AC75-C22884B17B59}"/>
                </a:ext>
              </a:extLst>
            </p:cNvPr>
            <p:cNvSpPr/>
            <p:nvPr/>
          </p:nvSpPr>
          <p:spPr>
            <a:xfrm>
              <a:off x="9016941" y="4986542"/>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06" name="椭圆形">
              <a:extLst>
                <a:ext uri="{FF2B5EF4-FFF2-40B4-BE49-F238E27FC236}">
                  <a16:creationId xmlns:a16="http://schemas.microsoft.com/office/drawing/2014/main" id="{DBB8E5E5-6C2E-3940-9CD2-50128DDA84B7}"/>
                </a:ext>
              </a:extLst>
            </p:cNvPr>
            <p:cNvSpPr/>
            <p:nvPr/>
          </p:nvSpPr>
          <p:spPr>
            <a:xfrm>
              <a:off x="9219890" y="4986542"/>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07" name="椭圆形">
              <a:extLst>
                <a:ext uri="{FF2B5EF4-FFF2-40B4-BE49-F238E27FC236}">
                  <a16:creationId xmlns:a16="http://schemas.microsoft.com/office/drawing/2014/main" id="{FAEE5336-684F-1449-8FD2-E7706F34DB94}"/>
                </a:ext>
              </a:extLst>
            </p:cNvPr>
            <p:cNvSpPr/>
            <p:nvPr/>
          </p:nvSpPr>
          <p:spPr>
            <a:xfrm>
              <a:off x="8627142" y="5208117"/>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08" name="椭圆形">
              <a:extLst>
                <a:ext uri="{FF2B5EF4-FFF2-40B4-BE49-F238E27FC236}">
                  <a16:creationId xmlns:a16="http://schemas.microsoft.com/office/drawing/2014/main" id="{9E82BC09-1D15-6740-A46C-8B9797DB7BB0}"/>
                </a:ext>
              </a:extLst>
            </p:cNvPr>
            <p:cNvSpPr/>
            <p:nvPr/>
          </p:nvSpPr>
          <p:spPr>
            <a:xfrm>
              <a:off x="8819317" y="5208117"/>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09" name="椭圆形">
              <a:extLst>
                <a:ext uri="{FF2B5EF4-FFF2-40B4-BE49-F238E27FC236}">
                  <a16:creationId xmlns:a16="http://schemas.microsoft.com/office/drawing/2014/main" id="{66E480F6-DF9B-8E47-B786-F772722A91C4}"/>
                </a:ext>
              </a:extLst>
            </p:cNvPr>
            <p:cNvSpPr/>
            <p:nvPr/>
          </p:nvSpPr>
          <p:spPr>
            <a:xfrm>
              <a:off x="9016941" y="5208117"/>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10" name="椭圆形">
              <a:extLst>
                <a:ext uri="{FF2B5EF4-FFF2-40B4-BE49-F238E27FC236}">
                  <a16:creationId xmlns:a16="http://schemas.microsoft.com/office/drawing/2014/main" id="{61435D94-7CAB-C843-BEB9-1AC8C67E45AD}"/>
                </a:ext>
              </a:extLst>
            </p:cNvPr>
            <p:cNvSpPr/>
            <p:nvPr/>
          </p:nvSpPr>
          <p:spPr>
            <a:xfrm>
              <a:off x="9219890" y="5208117"/>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11" name="椭圆形">
              <a:extLst>
                <a:ext uri="{FF2B5EF4-FFF2-40B4-BE49-F238E27FC236}">
                  <a16:creationId xmlns:a16="http://schemas.microsoft.com/office/drawing/2014/main" id="{28925804-878C-6443-A879-AC1A4186B541}"/>
                </a:ext>
              </a:extLst>
            </p:cNvPr>
            <p:cNvSpPr/>
            <p:nvPr/>
          </p:nvSpPr>
          <p:spPr>
            <a:xfrm>
              <a:off x="8623105" y="5450594"/>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12" name="椭圆形">
              <a:extLst>
                <a:ext uri="{FF2B5EF4-FFF2-40B4-BE49-F238E27FC236}">
                  <a16:creationId xmlns:a16="http://schemas.microsoft.com/office/drawing/2014/main" id="{A7642FD0-C792-9C49-8D82-AF92F08B5C5A}"/>
                </a:ext>
              </a:extLst>
            </p:cNvPr>
            <p:cNvSpPr/>
            <p:nvPr/>
          </p:nvSpPr>
          <p:spPr>
            <a:xfrm>
              <a:off x="8815280" y="5450594"/>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13" name="椭圆形">
              <a:extLst>
                <a:ext uri="{FF2B5EF4-FFF2-40B4-BE49-F238E27FC236}">
                  <a16:creationId xmlns:a16="http://schemas.microsoft.com/office/drawing/2014/main" id="{A04F0DB6-799D-4B4D-A40B-F2A46E5679CB}"/>
                </a:ext>
              </a:extLst>
            </p:cNvPr>
            <p:cNvSpPr/>
            <p:nvPr/>
          </p:nvSpPr>
          <p:spPr>
            <a:xfrm>
              <a:off x="9012904" y="5450594"/>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14" name="椭圆形">
              <a:extLst>
                <a:ext uri="{FF2B5EF4-FFF2-40B4-BE49-F238E27FC236}">
                  <a16:creationId xmlns:a16="http://schemas.microsoft.com/office/drawing/2014/main" id="{60710946-CD79-B247-ACF3-80D502CB2CC0}"/>
                </a:ext>
              </a:extLst>
            </p:cNvPr>
            <p:cNvSpPr/>
            <p:nvPr/>
          </p:nvSpPr>
          <p:spPr>
            <a:xfrm>
              <a:off x="9215853" y="5450594"/>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15" name="椭圆形">
              <a:extLst>
                <a:ext uri="{FF2B5EF4-FFF2-40B4-BE49-F238E27FC236}">
                  <a16:creationId xmlns:a16="http://schemas.microsoft.com/office/drawing/2014/main" id="{82CA96BF-C402-9940-8813-906F57E3EBE3}"/>
                </a:ext>
              </a:extLst>
            </p:cNvPr>
            <p:cNvSpPr/>
            <p:nvPr/>
          </p:nvSpPr>
          <p:spPr>
            <a:xfrm>
              <a:off x="8626845" y="568383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16" name="椭圆形">
              <a:extLst>
                <a:ext uri="{FF2B5EF4-FFF2-40B4-BE49-F238E27FC236}">
                  <a16:creationId xmlns:a16="http://schemas.microsoft.com/office/drawing/2014/main" id="{C12E6D3B-7489-9047-8796-7ECA9F6C91AD}"/>
                </a:ext>
              </a:extLst>
            </p:cNvPr>
            <p:cNvSpPr/>
            <p:nvPr/>
          </p:nvSpPr>
          <p:spPr>
            <a:xfrm>
              <a:off x="8819020" y="568383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17" name="椭圆形">
              <a:extLst>
                <a:ext uri="{FF2B5EF4-FFF2-40B4-BE49-F238E27FC236}">
                  <a16:creationId xmlns:a16="http://schemas.microsoft.com/office/drawing/2014/main" id="{A9978C12-ED87-7D4E-B5F3-64BB5245E884}"/>
                </a:ext>
              </a:extLst>
            </p:cNvPr>
            <p:cNvSpPr/>
            <p:nvPr/>
          </p:nvSpPr>
          <p:spPr>
            <a:xfrm>
              <a:off x="9016644" y="568383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18" name="椭圆形">
              <a:extLst>
                <a:ext uri="{FF2B5EF4-FFF2-40B4-BE49-F238E27FC236}">
                  <a16:creationId xmlns:a16="http://schemas.microsoft.com/office/drawing/2014/main" id="{9EA69520-B222-5E47-99DD-5349649A2FFE}"/>
                </a:ext>
              </a:extLst>
            </p:cNvPr>
            <p:cNvSpPr/>
            <p:nvPr/>
          </p:nvSpPr>
          <p:spPr>
            <a:xfrm>
              <a:off x="9219593" y="568383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20" name="文本框 619">
              <a:extLst>
                <a:ext uri="{FF2B5EF4-FFF2-40B4-BE49-F238E27FC236}">
                  <a16:creationId xmlns:a16="http://schemas.microsoft.com/office/drawing/2014/main" id="{212B7FC9-0586-E84A-8C35-F12C90BEDB92}"/>
                </a:ext>
              </a:extLst>
            </p:cNvPr>
            <p:cNvSpPr txBox="1"/>
            <p:nvPr/>
          </p:nvSpPr>
          <p:spPr>
            <a:xfrm>
              <a:off x="6002427" y="4707561"/>
              <a:ext cx="793808" cy="307777"/>
            </a:xfrm>
            <a:prstGeom prst="rect">
              <a:avLst/>
            </a:prstGeom>
            <a:noFill/>
          </p:spPr>
          <p:txBody>
            <a:bodyPr wrap="none" rtlCol="0">
              <a:spAutoFit/>
            </a:bodyPr>
            <a:lstStyle/>
            <a:p>
              <a:pPr algn="ctr"/>
              <a:r>
                <a:rPr kumimoji="1" lang="en-US" altLang="zh-CN" sz="1400" dirty="0"/>
                <a:t>Labeling</a:t>
              </a:r>
            </a:p>
          </p:txBody>
        </p:sp>
        <p:sp>
          <p:nvSpPr>
            <p:cNvPr id="622" name="文本框 621">
              <a:extLst>
                <a:ext uri="{FF2B5EF4-FFF2-40B4-BE49-F238E27FC236}">
                  <a16:creationId xmlns:a16="http://schemas.microsoft.com/office/drawing/2014/main" id="{488FA8FB-D073-864D-B53E-D1C51C93B64C}"/>
                </a:ext>
              </a:extLst>
            </p:cNvPr>
            <p:cNvSpPr txBox="1"/>
            <p:nvPr/>
          </p:nvSpPr>
          <p:spPr>
            <a:xfrm>
              <a:off x="9641569" y="4455040"/>
              <a:ext cx="1293880" cy="646331"/>
            </a:xfrm>
            <a:prstGeom prst="rect">
              <a:avLst/>
            </a:prstGeom>
            <a:noFill/>
          </p:spPr>
          <p:txBody>
            <a:bodyPr wrap="none" rtlCol="0">
              <a:spAutoFit/>
            </a:bodyPr>
            <a:lstStyle/>
            <a:p>
              <a:pPr algn="ctr"/>
              <a:r>
                <a:rPr kumimoji="1" lang="en-US" altLang="zh-CN" dirty="0"/>
                <a:t>Subsequent</a:t>
              </a:r>
            </a:p>
            <a:p>
              <a:pPr algn="ctr"/>
              <a:r>
                <a:rPr kumimoji="1" lang="en-US" altLang="zh-CN" dirty="0"/>
                <a:t>training</a:t>
              </a:r>
              <a:endParaRPr kumimoji="1" lang="zh-CN" altLang="en-US" dirty="0"/>
            </a:p>
          </p:txBody>
        </p:sp>
        <p:pic>
          <p:nvPicPr>
            <p:cNvPr id="623" name="图片 622">
              <a:extLst>
                <a:ext uri="{FF2B5EF4-FFF2-40B4-BE49-F238E27FC236}">
                  <a16:creationId xmlns:a16="http://schemas.microsoft.com/office/drawing/2014/main" id="{661EFD90-1253-0241-83A9-B40372665031}"/>
                </a:ext>
              </a:extLst>
            </p:cNvPr>
            <p:cNvPicPr>
              <a:picLocks noChangeAspect="1"/>
            </p:cNvPicPr>
            <p:nvPr/>
          </p:nvPicPr>
          <p:blipFill>
            <a:blip r:embed="rId4"/>
            <a:stretch>
              <a:fillRect/>
            </a:stretch>
          </p:blipFill>
          <p:spPr>
            <a:xfrm>
              <a:off x="7959979" y="5255621"/>
              <a:ext cx="385478" cy="385478"/>
            </a:xfrm>
            <a:prstGeom prst="rect">
              <a:avLst/>
            </a:prstGeom>
          </p:spPr>
        </p:pic>
        <p:sp>
          <p:nvSpPr>
            <p:cNvPr id="625" name="椭圆形">
              <a:extLst>
                <a:ext uri="{FF2B5EF4-FFF2-40B4-BE49-F238E27FC236}">
                  <a16:creationId xmlns:a16="http://schemas.microsoft.com/office/drawing/2014/main" id="{81D68198-FCF0-D645-8605-AD7528704DE4}"/>
                </a:ext>
              </a:extLst>
            </p:cNvPr>
            <p:cNvSpPr/>
            <p:nvPr/>
          </p:nvSpPr>
          <p:spPr>
            <a:xfrm>
              <a:off x="7958252" y="5063587"/>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626" name="椭圆形">
              <a:extLst>
                <a:ext uri="{FF2B5EF4-FFF2-40B4-BE49-F238E27FC236}">
                  <a16:creationId xmlns:a16="http://schemas.microsoft.com/office/drawing/2014/main" id="{F2BCB84F-F872-F942-AC27-B4EE1804A5DC}"/>
                </a:ext>
              </a:extLst>
            </p:cNvPr>
            <p:cNvSpPr/>
            <p:nvPr/>
          </p:nvSpPr>
          <p:spPr>
            <a:xfrm>
              <a:off x="8162175" y="5065578"/>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grpSp>
      <p:sp>
        <p:nvSpPr>
          <p:cNvPr id="420" name="右箭头 419">
            <a:extLst>
              <a:ext uri="{FF2B5EF4-FFF2-40B4-BE49-F238E27FC236}">
                <a16:creationId xmlns:a16="http://schemas.microsoft.com/office/drawing/2014/main" id="{B1A44A34-7709-4A40-8786-04B497284862}"/>
              </a:ext>
            </a:extLst>
          </p:cNvPr>
          <p:cNvSpPr/>
          <p:nvPr/>
        </p:nvSpPr>
        <p:spPr>
          <a:xfrm>
            <a:off x="5802974" y="2551316"/>
            <a:ext cx="2677470" cy="287218"/>
          </a:xfrm>
          <a:prstGeom prst="rightArrow">
            <a:avLst/>
          </a:prstGeom>
          <a:solidFill>
            <a:schemeClr val="bg2">
              <a:alpha val="7830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1" name="右箭头 420">
            <a:extLst>
              <a:ext uri="{FF2B5EF4-FFF2-40B4-BE49-F238E27FC236}">
                <a16:creationId xmlns:a16="http://schemas.microsoft.com/office/drawing/2014/main" id="{A3BA53CB-1772-AD40-8429-53F9A0355A74}"/>
              </a:ext>
            </a:extLst>
          </p:cNvPr>
          <p:cNvSpPr/>
          <p:nvPr/>
        </p:nvSpPr>
        <p:spPr>
          <a:xfrm>
            <a:off x="9448653" y="2551316"/>
            <a:ext cx="1843324" cy="287218"/>
          </a:xfrm>
          <a:prstGeom prst="rightArrow">
            <a:avLst/>
          </a:prstGeom>
          <a:solidFill>
            <a:schemeClr val="bg2">
              <a:alpha val="7830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a:extLst>
              <a:ext uri="{FF2B5EF4-FFF2-40B4-BE49-F238E27FC236}">
                <a16:creationId xmlns:a16="http://schemas.microsoft.com/office/drawing/2014/main" id="{0B14013C-DD30-0040-989C-E84C9F1D0BAF}"/>
              </a:ext>
            </a:extLst>
          </p:cNvPr>
          <p:cNvSpPr/>
          <p:nvPr/>
        </p:nvSpPr>
        <p:spPr>
          <a:xfrm>
            <a:off x="2080009" y="2572165"/>
            <a:ext cx="2739710" cy="287218"/>
          </a:xfrm>
          <a:prstGeom prst="rightArrow">
            <a:avLst/>
          </a:prstGeom>
          <a:gradFill flip="none" rotWithShape="1">
            <a:gsLst>
              <a:gs pos="0">
                <a:srgbClr val="C00000"/>
              </a:gs>
              <a:gs pos="99000">
                <a:schemeClr val="accent6">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6" name="Design 2: Representational Filtering"/>
          <p:cNvSpPr txBox="1">
            <a:spLocks noGrp="1"/>
          </p:cNvSpPr>
          <p:nvPr>
            <p:ph type="title"/>
          </p:nvPr>
        </p:nvSpPr>
        <p:spPr>
          <a:prstGeom prst="rect">
            <a:avLst/>
          </a:prstGeom>
        </p:spPr>
        <p:txBody>
          <a:bodyPr/>
          <a:lstStyle/>
          <a:p>
            <a:r>
              <a:rPr dirty="0"/>
              <a:t>Design: Representational Filtering</a:t>
            </a:r>
          </a:p>
        </p:txBody>
      </p:sp>
      <p:sp>
        <p:nvSpPr>
          <p:cNvPr id="1232" name="Date Placeholder 3"/>
          <p:cNvSpPr txBox="1"/>
          <p:nvPr/>
        </p:nvSpPr>
        <p:spPr>
          <a:xfrm>
            <a:off x="883919" y="6385242"/>
            <a:ext cx="2651762"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400">
                <a:solidFill>
                  <a:srgbClr val="FFFFFF"/>
                </a:solidFill>
                <a:latin typeface="SimHei"/>
                <a:ea typeface="SimHei"/>
                <a:cs typeface="SimHei"/>
                <a:sym typeface="SimHei"/>
              </a:defRPr>
            </a:lvl1pPr>
          </a:lstStyle>
          <a:p>
            <a:r>
              <a:t>MobiCom’23: NFS</a:t>
            </a:r>
          </a:p>
        </p:txBody>
      </p:sp>
      <p:sp>
        <p:nvSpPr>
          <p:cNvPr id="5" name="矩形 4">
            <a:extLst>
              <a:ext uri="{FF2B5EF4-FFF2-40B4-BE49-F238E27FC236}">
                <a16:creationId xmlns:a16="http://schemas.microsoft.com/office/drawing/2014/main" id="{DB275C24-1267-9B4E-8F37-3A673BA6B94B}"/>
              </a:ext>
            </a:extLst>
          </p:cNvPr>
          <p:cNvSpPr/>
          <p:nvPr/>
        </p:nvSpPr>
        <p:spPr>
          <a:xfrm>
            <a:off x="1115367" y="1838346"/>
            <a:ext cx="964642" cy="1708722"/>
          </a:xfrm>
          <a:prstGeom prst="rect">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669449CA-2508-1242-A514-A2E5019560E1}"/>
              </a:ext>
            </a:extLst>
          </p:cNvPr>
          <p:cNvSpPr/>
          <p:nvPr/>
        </p:nvSpPr>
        <p:spPr>
          <a:xfrm>
            <a:off x="1258629" y="1929951"/>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B0F13727-9293-5445-A830-AAEE59FEA222}"/>
              </a:ext>
            </a:extLst>
          </p:cNvPr>
          <p:cNvSpPr/>
          <p:nvPr/>
        </p:nvSpPr>
        <p:spPr>
          <a:xfrm>
            <a:off x="1457077" y="1929951"/>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椭圆 17">
            <a:extLst>
              <a:ext uri="{FF2B5EF4-FFF2-40B4-BE49-F238E27FC236}">
                <a16:creationId xmlns:a16="http://schemas.microsoft.com/office/drawing/2014/main" id="{EC6766BA-6D5E-6242-9B26-FABE156B2D39}"/>
              </a:ext>
            </a:extLst>
          </p:cNvPr>
          <p:cNvSpPr/>
          <p:nvPr/>
        </p:nvSpPr>
        <p:spPr>
          <a:xfrm>
            <a:off x="1655525" y="1929951"/>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154D7181-62DB-6445-A900-42E86D8E743A}"/>
              </a:ext>
            </a:extLst>
          </p:cNvPr>
          <p:cNvSpPr/>
          <p:nvPr/>
        </p:nvSpPr>
        <p:spPr>
          <a:xfrm>
            <a:off x="1840173" y="1929951"/>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A8D28020-BA0E-834D-ABB1-8A9989DEDEE9}"/>
              </a:ext>
            </a:extLst>
          </p:cNvPr>
          <p:cNvSpPr txBox="1"/>
          <p:nvPr/>
        </p:nvSpPr>
        <p:spPr>
          <a:xfrm>
            <a:off x="9645136" y="2027382"/>
            <a:ext cx="1293880" cy="646331"/>
          </a:xfrm>
          <a:prstGeom prst="rect">
            <a:avLst/>
          </a:prstGeom>
          <a:noFill/>
        </p:spPr>
        <p:txBody>
          <a:bodyPr wrap="none" rtlCol="0">
            <a:spAutoFit/>
          </a:bodyPr>
          <a:lstStyle/>
          <a:p>
            <a:pPr algn="ctr"/>
            <a:r>
              <a:rPr kumimoji="1" lang="en-US" altLang="zh-CN" dirty="0"/>
              <a:t>Subsequent</a:t>
            </a:r>
          </a:p>
          <a:p>
            <a:pPr algn="ctr"/>
            <a:r>
              <a:rPr kumimoji="1" lang="en-US" altLang="zh-CN" dirty="0"/>
              <a:t>training</a:t>
            </a:r>
            <a:endParaRPr kumimoji="1" lang="zh-CN" altLang="en-US" dirty="0"/>
          </a:p>
        </p:txBody>
      </p:sp>
      <p:grpSp>
        <p:nvGrpSpPr>
          <p:cNvPr id="1245" name="组合 1244">
            <a:extLst>
              <a:ext uri="{FF2B5EF4-FFF2-40B4-BE49-F238E27FC236}">
                <a16:creationId xmlns:a16="http://schemas.microsoft.com/office/drawing/2014/main" id="{0CC1CC9D-5CC1-7C41-ABD1-3965C320E4AC}"/>
              </a:ext>
            </a:extLst>
          </p:cNvPr>
          <p:cNvGrpSpPr/>
          <p:nvPr/>
        </p:nvGrpSpPr>
        <p:grpSpPr>
          <a:xfrm>
            <a:off x="2577376" y="1720139"/>
            <a:ext cx="1713546" cy="1906566"/>
            <a:chOff x="2577376" y="1720139"/>
            <a:chExt cx="1713546" cy="1906566"/>
          </a:xfrm>
        </p:grpSpPr>
        <p:pic>
          <p:nvPicPr>
            <p:cNvPr id="73" name="图片 72">
              <a:extLst>
                <a:ext uri="{FF2B5EF4-FFF2-40B4-BE49-F238E27FC236}">
                  <a16:creationId xmlns:a16="http://schemas.microsoft.com/office/drawing/2014/main" id="{CC948736-BA29-CE4A-B724-DF09D9F7A4A9}"/>
                </a:ext>
              </a:extLst>
            </p:cNvPr>
            <p:cNvPicPr>
              <a:picLocks noChangeAspect="1"/>
            </p:cNvPicPr>
            <p:nvPr/>
          </p:nvPicPr>
          <p:blipFill>
            <a:blip r:embed="rId5"/>
            <a:stretch>
              <a:fillRect/>
            </a:stretch>
          </p:blipFill>
          <p:spPr>
            <a:xfrm>
              <a:off x="2922640" y="2356201"/>
              <a:ext cx="964642" cy="1270504"/>
            </a:xfrm>
            <a:prstGeom prst="rect">
              <a:avLst/>
            </a:prstGeom>
          </p:spPr>
        </p:pic>
        <p:sp>
          <p:nvSpPr>
            <p:cNvPr id="25" name="文本框 24">
              <a:extLst>
                <a:ext uri="{FF2B5EF4-FFF2-40B4-BE49-F238E27FC236}">
                  <a16:creationId xmlns:a16="http://schemas.microsoft.com/office/drawing/2014/main" id="{82E78329-5D3F-C74C-92F4-B44A989C438E}"/>
                </a:ext>
              </a:extLst>
            </p:cNvPr>
            <p:cNvSpPr txBox="1"/>
            <p:nvPr/>
          </p:nvSpPr>
          <p:spPr>
            <a:xfrm>
              <a:off x="2577376" y="1720139"/>
              <a:ext cx="1713546" cy="646331"/>
            </a:xfrm>
            <a:prstGeom prst="rect">
              <a:avLst/>
            </a:prstGeom>
            <a:noFill/>
          </p:spPr>
          <p:txBody>
            <a:bodyPr wrap="none" rtlCol="0">
              <a:spAutoFit/>
            </a:bodyPr>
            <a:lstStyle/>
            <a:p>
              <a:pPr algn="ctr"/>
              <a:r>
                <a:rPr kumimoji="1" lang="en-US" altLang="zh-CN" dirty="0"/>
                <a:t>Pseudo labeling</a:t>
              </a:r>
            </a:p>
            <a:p>
              <a:pPr algn="ctr"/>
              <a:r>
                <a:rPr kumimoji="1" lang="en-US" altLang="zh-CN" dirty="0"/>
                <a:t>(Inference)</a:t>
              </a:r>
              <a:endParaRPr kumimoji="1" lang="zh-CN" altLang="en-US" dirty="0"/>
            </a:p>
          </p:txBody>
        </p:sp>
      </p:grpSp>
      <p:sp>
        <p:nvSpPr>
          <p:cNvPr id="237" name="矩形 236">
            <a:extLst>
              <a:ext uri="{FF2B5EF4-FFF2-40B4-BE49-F238E27FC236}">
                <a16:creationId xmlns:a16="http://schemas.microsoft.com/office/drawing/2014/main" id="{8FED38B8-7484-5E43-85E3-FB2E8EB982A5}"/>
              </a:ext>
            </a:extLst>
          </p:cNvPr>
          <p:cNvSpPr/>
          <p:nvPr/>
        </p:nvSpPr>
        <p:spPr>
          <a:xfrm>
            <a:off x="-1309439" y="1838346"/>
            <a:ext cx="964642" cy="1708722"/>
          </a:xfrm>
          <a:prstGeom prst="rect">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a:extLst>
              <a:ext uri="{FF2B5EF4-FFF2-40B4-BE49-F238E27FC236}">
                <a16:creationId xmlns:a16="http://schemas.microsoft.com/office/drawing/2014/main" id="{35AF4DCC-A17B-534B-B3F8-E5CF396DAF80}"/>
              </a:ext>
            </a:extLst>
          </p:cNvPr>
          <p:cNvSpPr/>
          <p:nvPr/>
        </p:nvSpPr>
        <p:spPr>
          <a:xfrm>
            <a:off x="-1166177" y="1929951"/>
            <a:ext cx="118061" cy="11806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椭圆 238">
            <a:extLst>
              <a:ext uri="{FF2B5EF4-FFF2-40B4-BE49-F238E27FC236}">
                <a16:creationId xmlns:a16="http://schemas.microsoft.com/office/drawing/2014/main" id="{CE670F64-37C6-3B45-9A80-CDB05EB55863}"/>
              </a:ext>
            </a:extLst>
          </p:cNvPr>
          <p:cNvSpPr/>
          <p:nvPr/>
        </p:nvSpPr>
        <p:spPr>
          <a:xfrm>
            <a:off x="-967729" y="1929951"/>
            <a:ext cx="118061" cy="11806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0" name="椭圆 239">
            <a:extLst>
              <a:ext uri="{FF2B5EF4-FFF2-40B4-BE49-F238E27FC236}">
                <a16:creationId xmlns:a16="http://schemas.microsoft.com/office/drawing/2014/main" id="{451AC3DE-FC73-3349-9381-1C3C26A30BAB}"/>
              </a:ext>
            </a:extLst>
          </p:cNvPr>
          <p:cNvSpPr/>
          <p:nvPr/>
        </p:nvSpPr>
        <p:spPr>
          <a:xfrm>
            <a:off x="-769281" y="1929951"/>
            <a:ext cx="118061" cy="11806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椭圆 240">
            <a:extLst>
              <a:ext uri="{FF2B5EF4-FFF2-40B4-BE49-F238E27FC236}">
                <a16:creationId xmlns:a16="http://schemas.microsoft.com/office/drawing/2014/main" id="{CF4264BD-9640-A54B-990C-AD441003799F}"/>
              </a:ext>
            </a:extLst>
          </p:cNvPr>
          <p:cNvSpPr/>
          <p:nvPr/>
        </p:nvSpPr>
        <p:spPr>
          <a:xfrm>
            <a:off x="-584633" y="1929951"/>
            <a:ext cx="118061" cy="11806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椭圆 241">
            <a:extLst>
              <a:ext uri="{FF2B5EF4-FFF2-40B4-BE49-F238E27FC236}">
                <a16:creationId xmlns:a16="http://schemas.microsoft.com/office/drawing/2014/main" id="{14519709-64E1-7749-A17D-1C7BCF0646D7}"/>
              </a:ext>
            </a:extLst>
          </p:cNvPr>
          <p:cNvSpPr/>
          <p:nvPr/>
        </p:nvSpPr>
        <p:spPr>
          <a:xfrm>
            <a:off x="-1166177" y="2173534"/>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3" name="椭圆 242">
            <a:extLst>
              <a:ext uri="{FF2B5EF4-FFF2-40B4-BE49-F238E27FC236}">
                <a16:creationId xmlns:a16="http://schemas.microsoft.com/office/drawing/2014/main" id="{EF65701A-8E64-054E-839B-E176E66F37C6}"/>
              </a:ext>
            </a:extLst>
          </p:cNvPr>
          <p:cNvSpPr/>
          <p:nvPr/>
        </p:nvSpPr>
        <p:spPr>
          <a:xfrm>
            <a:off x="-967729" y="2173534"/>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4" name="椭圆 243">
            <a:extLst>
              <a:ext uri="{FF2B5EF4-FFF2-40B4-BE49-F238E27FC236}">
                <a16:creationId xmlns:a16="http://schemas.microsoft.com/office/drawing/2014/main" id="{27EED2B3-53BD-334B-BCF7-37A2D23823A3}"/>
              </a:ext>
            </a:extLst>
          </p:cNvPr>
          <p:cNvSpPr/>
          <p:nvPr/>
        </p:nvSpPr>
        <p:spPr>
          <a:xfrm>
            <a:off x="-769281" y="2173534"/>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5" name="椭圆 244">
            <a:extLst>
              <a:ext uri="{FF2B5EF4-FFF2-40B4-BE49-F238E27FC236}">
                <a16:creationId xmlns:a16="http://schemas.microsoft.com/office/drawing/2014/main" id="{710B8AD8-D71B-A94A-8524-674D940362F5}"/>
              </a:ext>
            </a:extLst>
          </p:cNvPr>
          <p:cNvSpPr/>
          <p:nvPr/>
        </p:nvSpPr>
        <p:spPr>
          <a:xfrm>
            <a:off x="-584633" y="2173534"/>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文本框 245">
            <a:extLst>
              <a:ext uri="{FF2B5EF4-FFF2-40B4-BE49-F238E27FC236}">
                <a16:creationId xmlns:a16="http://schemas.microsoft.com/office/drawing/2014/main" id="{27FA8501-8E92-7A44-9190-C14CDA0A237D}"/>
              </a:ext>
            </a:extLst>
          </p:cNvPr>
          <p:cNvSpPr txBox="1"/>
          <p:nvPr/>
        </p:nvSpPr>
        <p:spPr>
          <a:xfrm>
            <a:off x="-1225930" y="2117148"/>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47" name="文本框 246">
            <a:extLst>
              <a:ext uri="{FF2B5EF4-FFF2-40B4-BE49-F238E27FC236}">
                <a16:creationId xmlns:a16="http://schemas.microsoft.com/office/drawing/2014/main" id="{772D4FAF-7ACD-1E45-95E0-1A73A8B9290B}"/>
              </a:ext>
            </a:extLst>
          </p:cNvPr>
          <p:cNvSpPr txBox="1"/>
          <p:nvPr/>
        </p:nvSpPr>
        <p:spPr>
          <a:xfrm>
            <a:off x="-1022930" y="2117148"/>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48" name="文本框 247">
            <a:extLst>
              <a:ext uri="{FF2B5EF4-FFF2-40B4-BE49-F238E27FC236}">
                <a16:creationId xmlns:a16="http://schemas.microsoft.com/office/drawing/2014/main" id="{77EC9A2C-3EC6-314B-9ACE-62DBA759DDFE}"/>
              </a:ext>
            </a:extLst>
          </p:cNvPr>
          <p:cNvSpPr txBox="1"/>
          <p:nvPr/>
        </p:nvSpPr>
        <p:spPr>
          <a:xfrm>
            <a:off x="-822199" y="2117148"/>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49" name="文本框 248">
            <a:extLst>
              <a:ext uri="{FF2B5EF4-FFF2-40B4-BE49-F238E27FC236}">
                <a16:creationId xmlns:a16="http://schemas.microsoft.com/office/drawing/2014/main" id="{000624EC-E83C-764B-AB38-76B0D389E387}"/>
              </a:ext>
            </a:extLst>
          </p:cNvPr>
          <p:cNvSpPr txBox="1"/>
          <p:nvPr/>
        </p:nvSpPr>
        <p:spPr>
          <a:xfrm>
            <a:off x="-642115" y="2116729"/>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50" name="椭圆 249">
            <a:extLst>
              <a:ext uri="{FF2B5EF4-FFF2-40B4-BE49-F238E27FC236}">
                <a16:creationId xmlns:a16="http://schemas.microsoft.com/office/drawing/2014/main" id="{7BBABC2B-9DB5-564A-9FFC-48144A1D6900}"/>
              </a:ext>
            </a:extLst>
          </p:cNvPr>
          <p:cNvSpPr/>
          <p:nvPr/>
        </p:nvSpPr>
        <p:spPr>
          <a:xfrm>
            <a:off x="-1166177" y="2401886"/>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1" name="椭圆 250">
            <a:extLst>
              <a:ext uri="{FF2B5EF4-FFF2-40B4-BE49-F238E27FC236}">
                <a16:creationId xmlns:a16="http://schemas.microsoft.com/office/drawing/2014/main" id="{7604C0AC-FC90-BF4C-A23E-595320F1A643}"/>
              </a:ext>
            </a:extLst>
          </p:cNvPr>
          <p:cNvSpPr/>
          <p:nvPr/>
        </p:nvSpPr>
        <p:spPr>
          <a:xfrm>
            <a:off x="-967729" y="2401886"/>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2" name="椭圆 251">
            <a:extLst>
              <a:ext uri="{FF2B5EF4-FFF2-40B4-BE49-F238E27FC236}">
                <a16:creationId xmlns:a16="http://schemas.microsoft.com/office/drawing/2014/main" id="{C8194918-A14A-8E47-AD47-F5D486EF000F}"/>
              </a:ext>
            </a:extLst>
          </p:cNvPr>
          <p:cNvSpPr/>
          <p:nvPr/>
        </p:nvSpPr>
        <p:spPr>
          <a:xfrm>
            <a:off x="-769281" y="2401886"/>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3" name="椭圆 252">
            <a:extLst>
              <a:ext uri="{FF2B5EF4-FFF2-40B4-BE49-F238E27FC236}">
                <a16:creationId xmlns:a16="http://schemas.microsoft.com/office/drawing/2014/main" id="{A7DC255A-6FD8-4F41-9C7B-1C757A5F8E34}"/>
              </a:ext>
            </a:extLst>
          </p:cNvPr>
          <p:cNvSpPr/>
          <p:nvPr/>
        </p:nvSpPr>
        <p:spPr>
          <a:xfrm>
            <a:off x="-584633" y="2401886"/>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4" name="文本框 253">
            <a:extLst>
              <a:ext uri="{FF2B5EF4-FFF2-40B4-BE49-F238E27FC236}">
                <a16:creationId xmlns:a16="http://schemas.microsoft.com/office/drawing/2014/main" id="{CD5BA291-EFE6-7E44-B386-F78B563B57A2}"/>
              </a:ext>
            </a:extLst>
          </p:cNvPr>
          <p:cNvSpPr txBox="1"/>
          <p:nvPr/>
        </p:nvSpPr>
        <p:spPr>
          <a:xfrm>
            <a:off x="-1225930" y="2345500"/>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55" name="文本框 254">
            <a:extLst>
              <a:ext uri="{FF2B5EF4-FFF2-40B4-BE49-F238E27FC236}">
                <a16:creationId xmlns:a16="http://schemas.microsoft.com/office/drawing/2014/main" id="{AC28C230-E932-F942-8877-72A34E6C10D4}"/>
              </a:ext>
            </a:extLst>
          </p:cNvPr>
          <p:cNvSpPr txBox="1"/>
          <p:nvPr/>
        </p:nvSpPr>
        <p:spPr>
          <a:xfrm>
            <a:off x="-1022930" y="2345500"/>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56" name="文本框 255">
            <a:extLst>
              <a:ext uri="{FF2B5EF4-FFF2-40B4-BE49-F238E27FC236}">
                <a16:creationId xmlns:a16="http://schemas.microsoft.com/office/drawing/2014/main" id="{4E8B482D-334C-3F4A-8C67-73B3504010FE}"/>
              </a:ext>
            </a:extLst>
          </p:cNvPr>
          <p:cNvSpPr txBox="1"/>
          <p:nvPr/>
        </p:nvSpPr>
        <p:spPr>
          <a:xfrm>
            <a:off x="-822199" y="2345500"/>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57" name="文本框 256">
            <a:extLst>
              <a:ext uri="{FF2B5EF4-FFF2-40B4-BE49-F238E27FC236}">
                <a16:creationId xmlns:a16="http://schemas.microsoft.com/office/drawing/2014/main" id="{634B386E-222A-EA4D-BFFC-C73860897706}"/>
              </a:ext>
            </a:extLst>
          </p:cNvPr>
          <p:cNvSpPr txBox="1"/>
          <p:nvPr/>
        </p:nvSpPr>
        <p:spPr>
          <a:xfrm>
            <a:off x="-642115" y="2345081"/>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58" name="椭圆 257">
            <a:extLst>
              <a:ext uri="{FF2B5EF4-FFF2-40B4-BE49-F238E27FC236}">
                <a16:creationId xmlns:a16="http://schemas.microsoft.com/office/drawing/2014/main" id="{6FC28AA8-8F45-8646-A95E-98BA753E58C6}"/>
              </a:ext>
            </a:extLst>
          </p:cNvPr>
          <p:cNvSpPr/>
          <p:nvPr/>
        </p:nvSpPr>
        <p:spPr>
          <a:xfrm>
            <a:off x="-1166177" y="2628970"/>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9" name="椭圆 258">
            <a:extLst>
              <a:ext uri="{FF2B5EF4-FFF2-40B4-BE49-F238E27FC236}">
                <a16:creationId xmlns:a16="http://schemas.microsoft.com/office/drawing/2014/main" id="{1A804222-78B1-E84C-A66C-77E905051A45}"/>
              </a:ext>
            </a:extLst>
          </p:cNvPr>
          <p:cNvSpPr/>
          <p:nvPr/>
        </p:nvSpPr>
        <p:spPr>
          <a:xfrm>
            <a:off x="-967729" y="2628970"/>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0" name="椭圆 259">
            <a:extLst>
              <a:ext uri="{FF2B5EF4-FFF2-40B4-BE49-F238E27FC236}">
                <a16:creationId xmlns:a16="http://schemas.microsoft.com/office/drawing/2014/main" id="{1FD1A14F-A62D-AA40-88D8-62EAC7F69AF1}"/>
              </a:ext>
            </a:extLst>
          </p:cNvPr>
          <p:cNvSpPr/>
          <p:nvPr/>
        </p:nvSpPr>
        <p:spPr>
          <a:xfrm>
            <a:off x="-769281" y="2628970"/>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1" name="椭圆 260">
            <a:extLst>
              <a:ext uri="{FF2B5EF4-FFF2-40B4-BE49-F238E27FC236}">
                <a16:creationId xmlns:a16="http://schemas.microsoft.com/office/drawing/2014/main" id="{9BC6B1CE-8875-704B-892D-E915D3EF8BB2}"/>
              </a:ext>
            </a:extLst>
          </p:cNvPr>
          <p:cNvSpPr/>
          <p:nvPr/>
        </p:nvSpPr>
        <p:spPr>
          <a:xfrm>
            <a:off x="-584633" y="2628970"/>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2" name="文本框 261">
            <a:extLst>
              <a:ext uri="{FF2B5EF4-FFF2-40B4-BE49-F238E27FC236}">
                <a16:creationId xmlns:a16="http://schemas.microsoft.com/office/drawing/2014/main" id="{FFAB648E-7F53-9144-8E30-A020A7B3565D}"/>
              </a:ext>
            </a:extLst>
          </p:cNvPr>
          <p:cNvSpPr txBox="1"/>
          <p:nvPr/>
        </p:nvSpPr>
        <p:spPr>
          <a:xfrm>
            <a:off x="-1225930" y="2572584"/>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63" name="文本框 262">
            <a:extLst>
              <a:ext uri="{FF2B5EF4-FFF2-40B4-BE49-F238E27FC236}">
                <a16:creationId xmlns:a16="http://schemas.microsoft.com/office/drawing/2014/main" id="{6BD88AEF-9584-CC4C-BC52-343659E2C6C3}"/>
              </a:ext>
            </a:extLst>
          </p:cNvPr>
          <p:cNvSpPr txBox="1"/>
          <p:nvPr/>
        </p:nvSpPr>
        <p:spPr>
          <a:xfrm>
            <a:off x="-1022930" y="2572584"/>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64" name="文本框 263">
            <a:extLst>
              <a:ext uri="{FF2B5EF4-FFF2-40B4-BE49-F238E27FC236}">
                <a16:creationId xmlns:a16="http://schemas.microsoft.com/office/drawing/2014/main" id="{69EB1188-B9E8-D14A-8AD3-C37C0D100FA7}"/>
              </a:ext>
            </a:extLst>
          </p:cNvPr>
          <p:cNvSpPr txBox="1"/>
          <p:nvPr/>
        </p:nvSpPr>
        <p:spPr>
          <a:xfrm>
            <a:off x="-822199" y="2572584"/>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65" name="文本框 264">
            <a:extLst>
              <a:ext uri="{FF2B5EF4-FFF2-40B4-BE49-F238E27FC236}">
                <a16:creationId xmlns:a16="http://schemas.microsoft.com/office/drawing/2014/main" id="{ABB3C02C-957E-5541-B407-7F47EB790A2D}"/>
              </a:ext>
            </a:extLst>
          </p:cNvPr>
          <p:cNvSpPr txBox="1"/>
          <p:nvPr/>
        </p:nvSpPr>
        <p:spPr>
          <a:xfrm>
            <a:off x="-642115" y="2572165"/>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66" name="椭圆 265">
            <a:extLst>
              <a:ext uri="{FF2B5EF4-FFF2-40B4-BE49-F238E27FC236}">
                <a16:creationId xmlns:a16="http://schemas.microsoft.com/office/drawing/2014/main" id="{2C78782C-7395-0D42-9D13-D90E8C010550}"/>
              </a:ext>
            </a:extLst>
          </p:cNvPr>
          <p:cNvSpPr/>
          <p:nvPr/>
        </p:nvSpPr>
        <p:spPr>
          <a:xfrm>
            <a:off x="-1166177" y="2859383"/>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7" name="椭圆 266">
            <a:extLst>
              <a:ext uri="{FF2B5EF4-FFF2-40B4-BE49-F238E27FC236}">
                <a16:creationId xmlns:a16="http://schemas.microsoft.com/office/drawing/2014/main" id="{1DC28C37-5C2F-364E-A6FE-6F3C48D0C691}"/>
              </a:ext>
            </a:extLst>
          </p:cNvPr>
          <p:cNvSpPr/>
          <p:nvPr/>
        </p:nvSpPr>
        <p:spPr>
          <a:xfrm>
            <a:off x="-967729" y="2859383"/>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8" name="椭圆 267">
            <a:extLst>
              <a:ext uri="{FF2B5EF4-FFF2-40B4-BE49-F238E27FC236}">
                <a16:creationId xmlns:a16="http://schemas.microsoft.com/office/drawing/2014/main" id="{371F4569-A8A9-E548-9AB5-26486F791F2D}"/>
              </a:ext>
            </a:extLst>
          </p:cNvPr>
          <p:cNvSpPr/>
          <p:nvPr/>
        </p:nvSpPr>
        <p:spPr>
          <a:xfrm>
            <a:off x="-769281" y="2859383"/>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9" name="椭圆 268">
            <a:extLst>
              <a:ext uri="{FF2B5EF4-FFF2-40B4-BE49-F238E27FC236}">
                <a16:creationId xmlns:a16="http://schemas.microsoft.com/office/drawing/2014/main" id="{4A260FA5-66E7-3240-BE05-3A67CE64370A}"/>
              </a:ext>
            </a:extLst>
          </p:cNvPr>
          <p:cNvSpPr/>
          <p:nvPr/>
        </p:nvSpPr>
        <p:spPr>
          <a:xfrm>
            <a:off x="-584633" y="2859383"/>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0" name="文本框 269">
            <a:extLst>
              <a:ext uri="{FF2B5EF4-FFF2-40B4-BE49-F238E27FC236}">
                <a16:creationId xmlns:a16="http://schemas.microsoft.com/office/drawing/2014/main" id="{2FDFE0C2-58C4-9B44-822B-F8F8D679056D}"/>
              </a:ext>
            </a:extLst>
          </p:cNvPr>
          <p:cNvSpPr txBox="1"/>
          <p:nvPr/>
        </p:nvSpPr>
        <p:spPr>
          <a:xfrm>
            <a:off x="-1225930" y="2802997"/>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71" name="文本框 270">
            <a:extLst>
              <a:ext uri="{FF2B5EF4-FFF2-40B4-BE49-F238E27FC236}">
                <a16:creationId xmlns:a16="http://schemas.microsoft.com/office/drawing/2014/main" id="{0A2AB181-ED73-2745-ACA2-A15A8478E8BA}"/>
              </a:ext>
            </a:extLst>
          </p:cNvPr>
          <p:cNvSpPr txBox="1"/>
          <p:nvPr/>
        </p:nvSpPr>
        <p:spPr>
          <a:xfrm>
            <a:off x="-1022930" y="2802997"/>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72" name="文本框 271">
            <a:extLst>
              <a:ext uri="{FF2B5EF4-FFF2-40B4-BE49-F238E27FC236}">
                <a16:creationId xmlns:a16="http://schemas.microsoft.com/office/drawing/2014/main" id="{102FF922-AC7C-D746-BC3B-D53BCC2D767A}"/>
              </a:ext>
            </a:extLst>
          </p:cNvPr>
          <p:cNvSpPr txBox="1"/>
          <p:nvPr/>
        </p:nvSpPr>
        <p:spPr>
          <a:xfrm>
            <a:off x="-822199" y="2802997"/>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73" name="文本框 272">
            <a:extLst>
              <a:ext uri="{FF2B5EF4-FFF2-40B4-BE49-F238E27FC236}">
                <a16:creationId xmlns:a16="http://schemas.microsoft.com/office/drawing/2014/main" id="{C6CBC5DD-B37B-2640-A305-C72F1207B36D}"/>
              </a:ext>
            </a:extLst>
          </p:cNvPr>
          <p:cNvSpPr txBox="1"/>
          <p:nvPr/>
        </p:nvSpPr>
        <p:spPr>
          <a:xfrm>
            <a:off x="-642115" y="2802578"/>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74" name="椭圆 273">
            <a:extLst>
              <a:ext uri="{FF2B5EF4-FFF2-40B4-BE49-F238E27FC236}">
                <a16:creationId xmlns:a16="http://schemas.microsoft.com/office/drawing/2014/main" id="{94239F4E-F5F7-964B-87FF-4303A7E85DA1}"/>
              </a:ext>
            </a:extLst>
          </p:cNvPr>
          <p:cNvSpPr/>
          <p:nvPr/>
        </p:nvSpPr>
        <p:spPr>
          <a:xfrm>
            <a:off x="-1166177" y="3069315"/>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5" name="椭圆 274">
            <a:extLst>
              <a:ext uri="{FF2B5EF4-FFF2-40B4-BE49-F238E27FC236}">
                <a16:creationId xmlns:a16="http://schemas.microsoft.com/office/drawing/2014/main" id="{C77C18F3-8817-1E4C-BB64-84D6738214C0}"/>
              </a:ext>
            </a:extLst>
          </p:cNvPr>
          <p:cNvSpPr/>
          <p:nvPr/>
        </p:nvSpPr>
        <p:spPr>
          <a:xfrm>
            <a:off x="-967729" y="3069315"/>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6" name="椭圆 275">
            <a:extLst>
              <a:ext uri="{FF2B5EF4-FFF2-40B4-BE49-F238E27FC236}">
                <a16:creationId xmlns:a16="http://schemas.microsoft.com/office/drawing/2014/main" id="{0DE24ED5-0073-4A45-B531-25B895E039C5}"/>
              </a:ext>
            </a:extLst>
          </p:cNvPr>
          <p:cNvSpPr/>
          <p:nvPr/>
        </p:nvSpPr>
        <p:spPr>
          <a:xfrm>
            <a:off x="-769281" y="3069315"/>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7" name="椭圆 276">
            <a:extLst>
              <a:ext uri="{FF2B5EF4-FFF2-40B4-BE49-F238E27FC236}">
                <a16:creationId xmlns:a16="http://schemas.microsoft.com/office/drawing/2014/main" id="{AF139510-6540-E14A-B4C1-B36EE575234B}"/>
              </a:ext>
            </a:extLst>
          </p:cNvPr>
          <p:cNvSpPr/>
          <p:nvPr/>
        </p:nvSpPr>
        <p:spPr>
          <a:xfrm>
            <a:off x="-584633" y="3069315"/>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8" name="文本框 277">
            <a:extLst>
              <a:ext uri="{FF2B5EF4-FFF2-40B4-BE49-F238E27FC236}">
                <a16:creationId xmlns:a16="http://schemas.microsoft.com/office/drawing/2014/main" id="{578152B0-3B33-BC4F-9089-E166D48E11D8}"/>
              </a:ext>
            </a:extLst>
          </p:cNvPr>
          <p:cNvSpPr txBox="1"/>
          <p:nvPr/>
        </p:nvSpPr>
        <p:spPr>
          <a:xfrm>
            <a:off x="-1225930" y="3012929"/>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79" name="文本框 278">
            <a:extLst>
              <a:ext uri="{FF2B5EF4-FFF2-40B4-BE49-F238E27FC236}">
                <a16:creationId xmlns:a16="http://schemas.microsoft.com/office/drawing/2014/main" id="{B10E30AE-D93C-C94B-8D8D-A4DDFE371BFE}"/>
              </a:ext>
            </a:extLst>
          </p:cNvPr>
          <p:cNvSpPr txBox="1"/>
          <p:nvPr/>
        </p:nvSpPr>
        <p:spPr>
          <a:xfrm>
            <a:off x="-1022930" y="3012929"/>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80" name="文本框 279">
            <a:extLst>
              <a:ext uri="{FF2B5EF4-FFF2-40B4-BE49-F238E27FC236}">
                <a16:creationId xmlns:a16="http://schemas.microsoft.com/office/drawing/2014/main" id="{66351D55-3295-7140-A198-4FE960B6BF03}"/>
              </a:ext>
            </a:extLst>
          </p:cNvPr>
          <p:cNvSpPr txBox="1"/>
          <p:nvPr/>
        </p:nvSpPr>
        <p:spPr>
          <a:xfrm>
            <a:off x="-822199" y="3012929"/>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81" name="文本框 280">
            <a:extLst>
              <a:ext uri="{FF2B5EF4-FFF2-40B4-BE49-F238E27FC236}">
                <a16:creationId xmlns:a16="http://schemas.microsoft.com/office/drawing/2014/main" id="{040B73A7-D09C-A344-90C7-37C0B55A9A6D}"/>
              </a:ext>
            </a:extLst>
          </p:cNvPr>
          <p:cNvSpPr txBox="1"/>
          <p:nvPr/>
        </p:nvSpPr>
        <p:spPr>
          <a:xfrm>
            <a:off x="-642115" y="3012510"/>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82" name="椭圆 281">
            <a:extLst>
              <a:ext uri="{FF2B5EF4-FFF2-40B4-BE49-F238E27FC236}">
                <a16:creationId xmlns:a16="http://schemas.microsoft.com/office/drawing/2014/main" id="{8B9C69B4-ECE4-4F4F-BBBC-A01A9E716C77}"/>
              </a:ext>
            </a:extLst>
          </p:cNvPr>
          <p:cNvSpPr/>
          <p:nvPr/>
        </p:nvSpPr>
        <p:spPr>
          <a:xfrm>
            <a:off x="-1166177" y="3284027"/>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3" name="椭圆 282">
            <a:extLst>
              <a:ext uri="{FF2B5EF4-FFF2-40B4-BE49-F238E27FC236}">
                <a16:creationId xmlns:a16="http://schemas.microsoft.com/office/drawing/2014/main" id="{C3CC0F0D-B632-D94C-94C6-C233814BC1B1}"/>
              </a:ext>
            </a:extLst>
          </p:cNvPr>
          <p:cNvSpPr/>
          <p:nvPr/>
        </p:nvSpPr>
        <p:spPr>
          <a:xfrm>
            <a:off x="-967729" y="3284027"/>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4" name="椭圆 283">
            <a:extLst>
              <a:ext uri="{FF2B5EF4-FFF2-40B4-BE49-F238E27FC236}">
                <a16:creationId xmlns:a16="http://schemas.microsoft.com/office/drawing/2014/main" id="{77A05CF8-2021-0F4F-9596-71DB527F368E}"/>
              </a:ext>
            </a:extLst>
          </p:cNvPr>
          <p:cNvSpPr/>
          <p:nvPr/>
        </p:nvSpPr>
        <p:spPr>
          <a:xfrm>
            <a:off x="-769281" y="3284027"/>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5" name="椭圆 284">
            <a:extLst>
              <a:ext uri="{FF2B5EF4-FFF2-40B4-BE49-F238E27FC236}">
                <a16:creationId xmlns:a16="http://schemas.microsoft.com/office/drawing/2014/main" id="{55967E29-39BD-E446-BB7B-9F284447E1BA}"/>
              </a:ext>
            </a:extLst>
          </p:cNvPr>
          <p:cNvSpPr/>
          <p:nvPr/>
        </p:nvSpPr>
        <p:spPr>
          <a:xfrm>
            <a:off x="-584633" y="3284027"/>
            <a:ext cx="118061" cy="11806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6" name="文本框 285">
            <a:extLst>
              <a:ext uri="{FF2B5EF4-FFF2-40B4-BE49-F238E27FC236}">
                <a16:creationId xmlns:a16="http://schemas.microsoft.com/office/drawing/2014/main" id="{21249A4B-5F1F-554C-8518-87A40280D0C7}"/>
              </a:ext>
            </a:extLst>
          </p:cNvPr>
          <p:cNvSpPr txBox="1"/>
          <p:nvPr/>
        </p:nvSpPr>
        <p:spPr>
          <a:xfrm>
            <a:off x="-1225930" y="3227641"/>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87" name="文本框 286">
            <a:extLst>
              <a:ext uri="{FF2B5EF4-FFF2-40B4-BE49-F238E27FC236}">
                <a16:creationId xmlns:a16="http://schemas.microsoft.com/office/drawing/2014/main" id="{8A8257B7-876C-C34F-A671-966C84CF6123}"/>
              </a:ext>
            </a:extLst>
          </p:cNvPr>
          <p:cNvSpPr txBox="1"/>
          <p:nvPr/>
        </p:nvSpPr>
        <p:spPr>
          <a:xfrm>
            <a:off x="-1022930" y="3227641"/>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88" name="文本框 287">
            <a:extLst>
              <a:ext uri="{FF2B5EF4-FFF2-40B4-BE49-F238E27FC236}">
                <a16:creationId xmlns:a16="http://schemas.microsoft.com/office/drawing/2014/main" id="{57D21438-5FDC-054D-BA5A-919E5FB3BDE2}"/>
              </a:ext>
            </a:extLst>
          </p:cNvPr>
          <p:cNvSpPr txBox="1"/>
          <p:nvPr/>
        </p:nvSpPr>
        <p:spPr>
          <a:xfrm>
            <a:off x="-822199" y="3227641"/>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89" name="文本框 288">
            <a:extLst>
              <a:ext uri="{FF2B5EF4-FFF2-40B4-BE49-F238E27FC236}">
                <a16:creationId xmlns:a16="http://schemas.microsoft.com/office/drawing/2014/main" id="{9DA6708C-CCED-274A-80A1-AFA617837FCF}"/>
              </a:ext>
            </a:extLst>
          </p:cNvPr>
          <p:cNvSpPr txBox="1"/>
          <p:nvPr/>
        </p:nvSpPr>
        <p:spPr>
          <a:xfrm>
            <a:off x="-642115" y="3227222"/>
            <a:ext cx="237566" cy="230832"/>
          </a:xfrm>
          <a:prstGeom prst="rect">
            <a:avLst/>
          </a:prstGeom>
          <a:noFill/>
        </p:spPr>
        <p:txBody>
          <a:bodyPr wrap="none" rtlCol="0">
            <a:spAutoFit/>
          </a:bodyPr>
          <a:lstStyle/>
          <a:p>
            <a:r>
              <a:rPr kumimoji="1" lang="en-US" altLang="zh-CN" sz="900" b="1" dirty="0"/>
              <a:t>?</a:t>
            </a:r>
            <a:endParaRPr kumimoji="1" lang="zh-CN" altLang="en-US" sz="900" b="1" dirty="0"/>
          </a:p>
        </p:txBody>
      </p:sp>
      <p:sp>
        <p:nvSpPr>
          <p:cNvPr id="290" name="椭圆形">
            <a:extLst>
              <a:ext uri="{FF2B5EF4-FFF2-40B4-BE49-F238E27FC236}">
                <a16:creationId xmlns:a16="http://schemas.microsoft.com/office/drawing/2014/main" id="{C524F429-4458-094C-BE34-7F7D692A7085}"/>
              </a:ext>
            </a:extLst>
          </p:cNvPr>
          <p:cNvSpPr/>
          <p:nvPr/>
        </p:nvSpPr>
        <p:spPr>
          <a:xfrm>
            <a:off x="1258629" y="2153374"/>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91" name="椭圆形">
            <a:extLst>
              <a:ext uri="{FF2B5EF4-FFF2-40B4-BE49-F238E27FC236}">
                <a16:creationId xmlns:a16="http://schemas.microsoft.com/office/drawing/2014/main" id="{F1398777-6C66-7445-815A-1E0B75F50231}"/>
              </a:ext>
            </a:extLst>
          </p:cNvPr>
          <p:cNvSpPr/>
          <p:nvPr/>
        </p:nvSpPr>
        <p:spPr>
          <a:xfrm>
            <a:off x="1450804" y="2153374"/>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92" name="椭圆形">
            <a:extLst>
              <a:ext uri="{FF2B5EF4-FFF2-40B4-BE49-F238E27FC236}">
                <a16:creationId xmlns:a16="http://schemas.microsoft.com/office/drawing/2014/main" id="{C6BBA3E8-4B86-034D-8907-EE22FD23FDC4}"/>
              </a:ext>
            </a:extLst>
          </p:cNvPr>
          <p:cNvSpPr/>
          <p:nvPr/>
        </p:nvSpPr>
        <p:spPr>
          <a:xfrm>
            <a:off x="1648428" y="2153374"/>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93" name="椭圆形">
            <a:extLst>
              <a:ext uri="{FF2B5EF4-FFF2-40B4-BE49-F238E27FC236}">
                <a16:creationId xmlns:a16="http://schemas.microsoft.com/office/drawing/2014/main" id="{EF830A1B-186D-EA4F-9CF2-BC7CB9ACFA33}"/>
              </a:ext>
            </a:extLst>
          </p:cNvPr>
          <p:cNvSpPr/>
          <p:nvPr/>
        </p:nvSpPr>
        <p:spPr>
          <a:xfrm>
            <a:off x="1851377" y="2153374"/>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94" name="椭圆形">
            <a:extLst>
              <a:ext uri="{FF2B5EF4-FFF2-40B4-BE49-F238E27FC236}">
                <a16:creationId xmlns:a16="http://schemas.microsoft.com/office/drawing/2014/main" id="{D002EF41-1A2B-9246-8F15-D92B0A8B2DA1}"/>
              </a:ext>
            </a:extLst>
          </p:cNvPr>
          <p:cNvSpPr/>
          <p:nvPr/>
        </p:nvSpPr>
        <p:spPr>
          <a:xfrm>
            <a:off x="1262479" y="239940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95" name="椭圆形">
            <a:extLst>
              <a:ext uri="{FF2B5EF4-FFF2-40B4-BE49-F238E27FC236}">
                <a16:creationId xmlns:a16="http://schemas.microsoft.com/office/drawing/2014/main" id="{C062D53F-4194-6449-86F6-4CD5BB9E3ECA}"/>
              </a:ext>
            </a:extLst>
          </p:cNvPr>
          <p:cNvSpPr/>
          <p:nvPr/>
        </p:nvSpPr>
        <p:spPr>
          <a:xfrm>
            <a:off x="1454654" y="239940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96" name="椭圆形">
            <a:extLst>
              <a:ext uri="{FF2B5EF4-FFF2-40B4-BE49-F238E27FC236}">
                <a16:creationId xmlns:a16="http://schemas.microsoft.com/office/drawing/2014/main" id="{29A99705-91E1-E948-8CFC-D63BED013EAC}"/>
              </a:ext>
            </a:extLst>
          </p:cNvPr>
          <p:cNvSpPr/>
          <p:nvPr/>
        </p:nvSpPr>
        <p:spPr>
          <a:xfrm>
            <a:off x="1652278" y="239940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97" name="椭圆形">
            <a:extLst>
              <a:ext uri="{FF2B5EF4-FFF2-40B4-BE49-F238E27FC236}">
                <a16:creationId xmlns:a16="http://schemas.microsoft.com/office/drawing/2014/main" id="{8121DBAA-A8F2-B14C-9377-FA8435BAD5CE}"/>
              </a:ext>
            </a:extLst>
          </p:cNvPr>
          <p:cNvSpPr/>
          <p:nvPr/>
        </p:nvSpPr>
        <p:spPr>
          <a:xfrm>
            <a:off x="1855227" y="239940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14" name="椭圆形">
            <a:extLst>
              <a:ext uri="{FF2B5EF4-FFF2-40B4-BE49-F238E27FC236}">
                <a16:creationId xmlns:a16="http://schemas.microsoft.com/office/drawing/2014/main" id="{B048B40B-E068-6B40-96B2-DE1C81513E6C}"/>
              </a:ext>
            </a:extLst>
          </p:cNvPr>
          <p:cNvSpPr/>
          <p:nvPr/>
        </p:nvSpPr>
        <p:spPr>
          <a:xfrm>
            <a:off x="1262065" y="263842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15" name="椭圆形">
            <a:extLst>
              <a:ext uri="{FF2B5EF4-FFF2-40B4-BE49-F238E27FC236}">
                <a16:creationId xmlns:a16="http://schemas.microsoft.com/office/drawing/2014/main" id="{6040F323-5762-AC46-89B4-9AF33D26E56D}"/>
              </a:ext>
            </a:extLst>
          </p:cNvPr>
          <p:cNvSpPr/>
          <p:nvPr/>
        </p:nvSpPr>
        <p:spPr>
          <a:xfrm>
            <a:off x="1454240" y="263842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16" name="椭圆形">
            <a:extLst>
              <a:ext uri="{FF2B5EF4-FFF2-40B4-BE49-F238E27FC236}">
                <a16:creationId xmlns:a16="http://schemas.microsoft.com/office/drawing/2014/main" id="{20CB98E6-D5F7-6548-84E3-9DB9017171E7}"/>
              </a:ext>
            </a:extLst>
          </p:cNvPr>
          <p:cNvSpPr/>
          <p:nvPr/>
        </p:nvSpPr>
        <p:spPr>
          <a:xfrm>
            <a:off x="1651864" y="263842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17" name="椭圆形">
            <a:extLst>
              <a:ext uri="{FF2B5EF4-FFF2-40B4-BE49-F238E27FC236}">
                <a16:creationId xmlns:a16="http://schemas.microsoft.com/office/drawing/2014/main" id="{6BA39267-6C0C-E64C-BC27-EF10CA185AA2}"/>
              </a:ext>
            </a:extLst>
          </p:cNvPr>
          <p:cNvSpPr/>
          <p:nvPr/>
        </p:nvSpPr>
        <p:spPr>
          <a:xfrm>
            <a:off x="1854813" y="263842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18" name="椭圆形">
            <a:extLst>
              <a:ext uri="{FF2B5EF4-FFF2-40B4-BE49-F238E27FC236}">
                <a16:creationId xmlns:a16="http://schemas.microsoft.com/office/drawing/2014/main" id="{D8ABC883-59DD-E541-8E73-FB2C17897294}"/>
              </a:ext>
            </a:extLst>
          </p:cNvPr>
          <p:cNvSpPr/>
          <p:nvPr/>
        </p:nvSpPr>
        <p:spPr>
          <a:xfrm>
            <a:off x="1262065" y="286000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19" name="椭圆形">
            <a:extLst>
              <a:ext uri="{FF2B5EF4-FFF2-40B4-BE49-F238E27FC236}">
                <a16:creationId xmlns:a16="http://schemas.microsoft.com/office/drawing/2014/main" id="{19877DA2-44FF-B54F-9DD1-BD7ADAB3D885}"/>
              </a:ext>
            </a:extLst>
          </p:cNvPr>
          <p:cNvSpPr/>
          <p:nvPr/>
        </p:nvSpPr>
        <p:spPr>
          <a:xfrm>
            <a:off x="1454240" y="286000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0" name="椭圆形">
            <a:extLst>
              <a:ext uri="{FF2B5EF4-FFF2-40B4-BE49-F238E27FC236}">
                <a16:creationId xmlns:a16="http://schemas.microsoft.com/office/drawing/2014/main" id="{A0EAEEFB-8125-3749-98F3-A2AB62A17CFC}"/>
              </a:ext>
            </a:extLst>
          </p:cNvPr>
          <p:cNvSpPr/>
          <p:nvPr/>
        </p:nvSpPr>
        <p:spPr>
          <a:xfrm>
            <a:off x="1651864" y="286000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1" name="椭圆形">
            <a:extLst>
              <a:ext uri="{FF2B5EF4-FFF2-40B4-BE49-F238E27FC236}">
                <a16:creationId xmlns:a16="http://schemas.microsoft.com/office/drawing/2014/main" id="{0054AE7E-A8E7-F845-98AA-96CFC4E6F6E2}"/>
              </a:ext>
            </a:extLst>
          </p:cNvPr>
          <p:cNvSpPr/>
          <p:nvPr/>
        </p:nvSpPr>
        <p:spPr>
          <a:xfrm>
            <a:off x="1854813" y="286000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2" name="椭圆形">
            <a:extLst>
              <a:ext uri="{FF2B5EF4-FFF2-40B4-BE49-F238E27FC236}">
                <a16:creationId xmlns:a16="http://schemas.microsoft.com/office/drawing/2014/main" id="{4EA67000-D565-F646-8637-BA22877D5CC4}"/>
              </a:ext>
            </a:extLst>
          </p:cNvPr>
          <p:cNvSpPr/>
          <p:nvPr/>
        </p:nvSpPr>
        <p:spPr>
          <a:xfrm>
            <a:off x="1258028" y="3102477"/>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3" name="椭圆形">
            <a:extLst>
              <a:ext uri="{FF2B5EF4-FFF2-40B4-BE49-F238E27FC236}">
                <a16:creationId xmlns:a16="http://schemas.microsoft.com/office/drawing/2014/main" id="{53B83277-8163-6F46-B9CE-2FE3CD213EBA}"/>
              </a:ext>
            </a:extLst>
          </p:cNvPr>
          <p:cNvSpPr/>
          <p:nvPr/>
        </p:nvSpPr>
        <p:spPr>
          <a:xfrm>
            <a:off x="1450203" y="3102477"/>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4" name="椭圆形">
            <a:extLst>
              <a:ext uri="{FF2B5EF4-FFF2-40B4-BE49-F238E27FC236}">
                <a16:creationId xmlns:a16="http://schemas.microsoft.com/office/drawing/2014/main" id="{44BD5F01-DC79-8448-B0D0-A2ED22D9CEC7}"/>
              </a:ext>
            </a:extLst>
          </p:cNvPr>
          <p:cNvSpPr/>
          <p:nvPr/>
        </p:nvSpPr>
        <p:spPr>
          <a:xfrm>
            <a:off x="1647827" y="3102477"/>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5" name="椭圆形">
            <a:extLst>
              <a:ext uri="{FF2B5EF4-FFF2-40B4-BE49-F238E27FC236}">
                <a16:creationId xmlns:a16="http://schemas.microsoft.com/office/drawing/2014/main" id="{6985E326-9D4B-6848-B366-BE918E46C8C0}"/>
              </a:ext>
            </a:extLst>
          </p:cNvPr>
          <p:cNvSpPr/>
          <p:nvPr/>
        </p:nvSpPr>
        <p:spPr>
          <a:xfrm>
            <a:off x="1850776" y="3102477"/>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6" name="椭圆形">
            <a:extLst>
              <a:ext uri="{FF2B5EF4-FFF2-40B4-BE49-F238E27FC236}">
                <a16:creationId xmlns:a16="http://schemas.microsoft.com/office/drawing/2014/main" id="{03D4F25C-F737-C14A-96CF-E99909BBCC6D}"/>
              </a:ext>
            </a:extLst>
          </p:cNvPr>
          <p:cNvSpPr/>
          <p:nvPr/>
        </p:nvSpPr>
        <p:spPr>
          <a:xfrm>
            <a:off x="1261768" y="333571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7" name="椭圆形">
            <a:extLst>
              <a:ext uri="{FF2B5EF4-FFF2-40B4-BE49-F238E27FC236}">
                <a16:creationId xmlns:a16="http://schemas.microsoft.com/office/drawing/2014/main" id="{4E066C67-1218-254B-85A5-E4B722968B7F}"/>
              </a:ext>
            </a:extLst>
          </p:cNvPr>
          <p:cNvSpPr/>
          <p:nvPr/>
        </p:nvSpPr>
        <p:spPr>
          <a:xfrm>
            <a:off x="1453943" y="333571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8" name="椭圆形">
            <a:extLst>
              <a:ext uri="{FF2B5EF4-FFF2-40B4-BE49-F238E27FC236}">
                <a16:creationId xmlns:a16="http://schemas.microsoft.com/office/drawing/2014/main" id="{C027331F-37E9-4848-88D3-4862797CD8EB}"/>
              </a:ext>
            </a:extLst>
          </p:cNvPr>
          <p:cNvSpPr/>
          <p:nvPr/>
        </p:nvSpPr>
        <p:spPr>
          <a:xfrm>
            <a:off x="1651567" y="333571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9" name="椭圆形">
            <a:extLst>
              <a:ext uri="{FF2B5EF4-FFF2-40B4-BE49-F238E27FC236}">
                <a16:creationId xmlns:a16="http://schemas.microsoft.com/office/drawing/2014/main" id="{ED321D5F-E919-0B45-B8F4-BB872734299B}"/>
              </a:ext>
            </a:extLst>
          </p:cNvPr>
          <p:cNvSpPr/>
          <p:nvPr/>
        </p:nvSpPr>
        <p:spPr>
          <a:xfrm>
            <a:off x="1854516" y="333571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30" name="矩形 329">
            <a:extLst>
              <a:ext uri="{FF2B5EF4-FFF2-40B4-BE49-F238E27FC236}">
                <a16:creationId xmlns:a16="http://schemas.microsoft.com/office/drawing/2014/main" id="{E29426A5-2121-584F-B2D4-15189DF76975}"/>
              </a:ext>
            </a:extLst>
          </p:cNvPr>
          <p:cNvSpPr/>
          <p:nvPr/>
        </p:nvSpPr>
        <p:spPr>
          <a:xfrm>
            <a:off x="4834765" y="1840564"/>
            <a:ext cx="964642" cy="1708722"/>
          </a:xfrm>
          <a:prstGeom prst="rect">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1" name="椭圆 330">
            <a:extLst>
              <a:ext uri="{FF2B5EF4-FFF2-40B4-BE49-F238E27FC236}">
                <a16:creationId xmlns:a16="http://schemas.microsoft.com/office/drawing/2014/main" id="{1D041DA9-A8F9-5C42-9FC6-D5B76D8FBDC7}"/>
              </a:ext>
            </a:extLst>
          </p:cNvPr>
          <p:cNvSpPr/>
          <p:nvPr/>
        </p:nvSpPr>
        <p:spPr>
          <a:xfrm>
            <a:off x="4978027" y="193216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2" name="椭圆 331">
            <a:extLst>
              <a:ext uri="{FF2B5EF4-FFF2-40B4-BE49-F238E27FC236}">
                <a16:creationId xmlns:a16="http://schemas.microsoft.com/office/drawing/2014/main" id="{9A7491F5-0449-E245-966D-B6758B02126C}"/>
              </a:ext>
            </a:extLst>
          </p:cNvPr>
          <p:cNvSpPr/>
          <p:nvPr/>
        </p:nvSpPr>
        <p:spPr>
          <a:xfrm>
            <a:off x="5176475" y="193216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3" name="椭圆 332">
            <a:extLst>
              <a:ext uri="{FF2B5EF4-FFF2-40B4-BE49-F238E27FC236}">
                <a16:creationId xmlns:a16="http://schemas.microsoft.com/office/drawing/2014/main" id="{5BEE9BA5-04CD-3B48-868C-8AE910BF4FF0}"/>
              </a:ext>
            </a:extLst>
          </p:cNvPr>
          <p:cNvSpPr/>
          <p:nvPr/>
        </p:nvSpPr>
        <p:spPr>
          <a:xfrm>
            <a:off x="5374923" y="193216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4" name="椭圆 333">
            <a:extLst>
              <a:ext uri="{FF2B5EF4-FFF2-40B4-BE49-F238E27FC236}">
                <a16:creationId xmlns:a16="http://schemas.microsoft.com/office/drawing/2014/main" id="{163E0295-0C27-8C4C-8372-3FEF7A66B85D}"/>
              </a:ext>
            </a:extLst>
          </p:cNvPr>
          <p:cNvSpPr/>
          <p:nvPr/>
        </p:nvSpPr>
        <p:spPr>
          <a:xfrm>
            <a:off x="5559571" y="193216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5" name="椭圆形">
            <a:extLst>
              <a:ext uri="{FF2B5EF4-FFF2-40B4-BE49-F238E27FC236}">
                <a16:creationId xmlns:a16="http://schemas.microsoft.com/office/drawing/2014/main" id="{A48AFE56-66CD-4643-BB92-0EFD9096B89B}"/>
              </a:ext>
            </a:extLst>
          </p:cNvPr>
          <p:cNvSpPr/>
          <p:nvPr/>
        </p:nvSpPr>
        <p:spPr>
          <a:xfrm>
            <a:off x="4978027" y="2155592"/>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36" name="椭圆形">
            <a:extLst>
              <a:ext uri="{FF2B5EF4-FFF2-40B4-BE49-F238E27FC236}">
                <a16:creationId xmlns:a16="http://schemas.microsoft.com/office/drawing/2014/main" id="{0F412542-865F-294C-A562-781A6AEF91CC}"/>
              </a:ext>
            </a:extLst>
          </p:cNvPr>
          <p:cNvSpPr/>
          <p:nvPr/>
        </p:nvSpPr>
        <p:spPr>
          <a:xfrm>
            <a:off x="5170202" y="2155592"/>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37" name="椭圆形">
            <a:extLst>
              <a:ext uri="{FF2B5EF4-FFF2-40B4-BE49-F238E27FC236}">
                <a16:creationId xmlns:a16="http://schemas.microsoft.com/office/drawing/2014/main" id="{144A9659-1B26-7C40-AB7D-177B0D4A6EA4}"/>
              </a:ext>
            </a:extLst>
          </p:cNvPr>
          <p:cNvSpPr/>
          <p:nvPr/>
        </p:nvSpPr>
        <p:spPr>
          <a:xfrm>
            <a:off x="5367826" y="2155592"/>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38" name="椭圆形">
            <a:extLst>
              <a:ext uri="{FF2B5EF4-FFF2-40B4-BE49-F238E27FC236}">
                <a16:creationId xmlns:a16="http://schemas.microsoft.com/office/drawing/2014/main" id="{8CC08ABF-863C-6E4B-B061-A5050DC01FC9}"/>
              </a:ext>
            </a:extLst>
          </p:cNvPr>
          <p:cNvSpPr/>
          <p:nvPr/>
        </p:nvSpPr>
        <p:spPr>
          <a:xfrm>
            <a:off x="5570775" y="2155592"/>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39" name="椭圆形">
            <a:extLst>
              <a:ext uri="{FF2B5EF4-FFF2-40B4-BE49-F238E27FC236}">
                <a16:creationId xmlns:a16="http://schemas.microsoft.com/office/drawing/2014/main" id="{D0DEB179-C8EE-284C-9F62-460E07B3E891}"/>
              </a:ext>
            </a:extLst>
          </p:cNvPr>
          <p:cNvSpPr/>
          <p:nvPr/>
        </p:nvSpPr>
        <p:spPr>
          <a:xfrm>
            <a:off x="4981877" y="2401623"/>
            <a:ext cx="118061" cy="120699"/>
          </a:xfrm>
          <a:prstGeom prst="ellipse">
            <a:avLst/>
          </a:prstGeom>
          <a:solidFill>
            <a:schemeClr val="accent6">
              <a:lumMod val="75000"/>
              <a:alpha val="7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40" name="椭圆形">
            <a:extLst>
              <a:ext uri="{FF2B5EF4-FFF2-40B4-BE49-F238E27FC236}">
                <a16:creationId xmlns:a16="http://schemas.microsoft.com/office/drawing/2014/main" id="{C3CD0DF8-4065-3140-A594-11E0FF9DB531}"/>
              </a:ext>
            </a:extLst>
          </p:cNvPr>
          <p:cNvSpPr/>
          <p:nvPr/>
        </p:nvSpPr>
        <p:spPr>
          <a:xfrm>
            <a:off x="5174052" y="2401623"/>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41" name="椭圆形">
            <a:extLst>
              <a:ext uri="{FF2B5EF4-FFF2-40B4-BE49-F238E27FC236}">
                <a16:creationId xmlns:a16="http://schemas.microsoft.com/office/drawing/2014/main" id="{93F4CC08-521D-7342-9051-EB3517FE9C4A}"/>
              </a:ext>
            </a:extLst>
          </p:cNvPr>
          <p:cNvSpPr/>
          <p:nvPr/>
        </p:nvSpPr>
        <p:spPr>
          <a:xfrm>
            <a:off x="5371676" y="2401623"/>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42" name="椭圆形">
            <a:extLst>
              <a:ext uri="{FF2B5EF4-FFF2-40B4-BE49-F238E27FC236}">
                <a16:creationId xmlns:a16="http://schemas.microsoft.com/office/drawing/2014/main" id="{E60EBF48-95D3-B749-BAFD-82387DA67D94}"/>
              </a:ext>
            </a:extLst>
          </p:cNvPr>
          <p:cNvSpPr/>
          <p:nvPr/>
        </p:nvSpPr>
        <p:spPr>
          <a:xfrm>
            <a:off x="5574625" y="2401623"/>
            <a:ext cx="118061" cy="120699"/>
          </a:xfrm>
          <a:prstGeom prst="ellipse">
            <a:avLst/>
          </a:prstGeom>
          <a:solidFill>
            <a:schemeClr val="accent6">
              <a:lumMod val="75000"/>
              <a:alpha val="50562"/>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43" name="椭圆形">
            <a:extLst>
              <a:ext uri="{FF2B5EF4-FFF2-40B4-BE49-F238E27FC236}">
                <a16:creationId xmlns:a16="http://schemas.microsoft.com/office/drawing/2014/main" id="{E7B045BC-FD29-8043-BAAB-DDB2B413C01B}"/>
              </a:ext>
            </a:extLst>
          </p:cNvPr>
          <p:cNvSpPr/>
          <p:nvPr/>
        </p:nvSpPr>
        <p:spPr>
          <a:xfrm>
            <a:off x="4981463" y="2640643"/>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44" name="椭圆形">
            <a:extLst>
              <a:ext uri="{FF2B5EF4-FFF2-40B4-BE49-F238E27FC236}">
                <a16:creationId xmlns:a16="http://schemas.microsoft.com/office/drawing/2014/main" id="{0A5D3F00-D187-D349-8728-D0FFF6B52CB8}"/>
              </a:ext>
            </a:extLst>
          </p:cNvPr>
          <p:cNvSpPr/>
          <p:nvPr/>
        </p:nvSpPr>
        <p:spPr>
          <a:xfrm>
            <a:off x="5173638" y="2640643"/>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45" name="椭圆形">
            <a:extLst>
              <a:ext uri="{FF2B5EF4-FFF2-40B4-BE49-F238E27FC236}">
                <a16:creationId xmlns:a16="http://schemas.microsoft.com/office/drawing/2014/main" id="{556AFA28-F885-FC4E-BD5D-D86EE7972E3C}"/>
              </a:ext>
            </a:extLst>
          </p:cNvPr>
          <p:cNvSpPr/>
          <p:nvPr/>
        </p:nvSpPr>
        <p:spPr>
          <a:xfrm>
            <a:off x="5371262" y="2640643"/>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46" name="椭圆形">
            <a:extLst>
              <a:ext uri="{FF2B5EF4-FFF2-40B4-BE49-F238E27FC236}">
                <a16:creationId xmlns:a16="http://schemas.microsoft.com/office/drawing/2014/main" id="{06AC61A0-58D2-464E-B4B4-540646F0B1F5}"/>
              </a:ext>
            </a:extLst>
          </p:cNvPr>
          <p:cNvSpPr/>
          <p:nvPr/>
        </p:nvSpPr>
        <p:spPr>
          <a:xfrm>
            <a:off x="5574211" y="2640643"/>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47" name="椭圆形">
            <a:extLst>
              <a:ext uri="{FF2B5EF4-FFF2-40B4-BE49-F238E27FC236}">
                <a16:creationId xmlns:a16="http://schemas.microsoft.com/office/drawing/2014/main" id="{CAB14E2D-2D37-0645-8447-37007C8EAE20}"/>
              </a:ext>
            </a:extLst>
          </p:cNvPr>
          <p:cNvSpPr/>
          <p:nvPr/>
        </p:nvSpPr>
        <p:spPr>
          <a:xfrm>
            <a:off x="4981463" y="2862218"/>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48" name="椭圆形">
            <a:extLst>
              <a:ext uri="{FF2B5EF4-FFF2-40B4-BE49-F238E27FC236}">
                <a16:creationId xmlns:a16="http://schemas.microsoft.com/office/drawing/2014/main" id="{ED4BC8A4-B40B-A948-B561-78047CE15C16}"/>
              </a:ext>
            </a:extLst>
          </p:cNvPr>
          <p:cNvSpPr/>
          <p:nvPr/>
        </p:nvSpPr>
        <p:spPr>
          <a:xfrm>
            <a:off x="5173638" y="2862218"/>
            <a:ext cx="118061" cy="120699"/>
          </a:xfrm>
          <a:prstGeom prst="ellipse">
            <a:avLst/>
          </a:prstGeom>
          <a:solidFill>
            <a:schemeClr val="accent6">
              <a:lumMod val="75000"/>
              <a:alpha val="7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49" name="椭圆形">
            <a:extLst>
              <a:ext uri="{FF2B5EF4-FFF2-40B4-BE49-F238E27FC236}">
                <a16:creationId xmlns:a16="http://schemas.microsoft.com/office/drawing/2014/main" id="{E2B88BDD-8A43-0F47-B6B7-B369415BF796}"/>
              </a:ext>
            </a:extLst>
          </p:cNvPr>
          <p:cNvSpPr/>
          <p:nvPr/>
        </p:nvSpPr>
        <p:spPr>
          <a:xfrm>
            <a:off x="5371262" y="2862218"/>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50" name="椭圆形">
            <a:extLst>
              <a:ext uri="{FF2B5EF4-FFF2-40B4-BE49-F238E27FC236}">
                <a16:creationId xmlns:a16="http://schemas.microsoft.com/office/drawing/2014/main" id="{161830E8-243D-9E4F-8FB6-20EF7B586BF8}"/>
              </a:ext>
            </a:extLst>
          </p:cNvPr>
          <p:cNvSpPr/>
          <p:nvPr/>
        </p:nvSpPr>
        <p:spPr>
          <a:xfrm>
            <a:off x="5574211" y="2862218"/>
            <a:ext cx="118061" cy="120699"/>
          </a:xfrm>
          <a:prstGeom prst="ellipse">
            <a:avLst/>
          </a:prstGeom>
          <a:solidFill>
            <a:schemeClr val="accent6">
              <a:lumMod val="75000"/>
              <a:alpha val="50562"/>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51" name="椭圆形">
            <a:extLst>
              <a:ext uri="{FF2B5EF4-FFF2-40B4-BE49-F238E27FC236}">
                <a16:creationId xmlns:a16="http://schemas.microsoft.com/office/drawing/2014/main" id="{807A89D7-B734-DE43-9DDA-25D56CCEA2CD}"/>
              </a:ext>
            </a:extLst>
          </p:cNvPr>
          <p:cNvSpPr/>
          <p:nvPr/>
        </p:nvSpPr>
        <p:spPr>
          <a:xfrm>
            <a:off x="4977426" y="3104695"/>
            <a:ext cx="118061" cy="120699"/>
          </a:xfrm>
          <a:prstGeom prst="ellipse">
            <a:avLst/>
          </a:prstGeom>
          <a:solidFill>
            <a:schemeClr val="accent6">
              <a:lumMod val="75000"/>
              <a:alpha val="7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52" name="椭圆形">
            <a:extLst>
              <a:ext uri="{FF2B5EF4-FFF2-40B4-BE49-F238E27FC236}">
                <a16:creationId xmlns:a16="http://schemas.microsoft.com/office/drawing/2014/main" id="{4CAAA848-16CB-1C45-B10B-798D08290F29}"/>
              </a:ext>
            </a:extLst>
          </p:cNvPr>
          <p:cNvSpPr/>
          <p:nvPr/>
        </p:nvSpPr>
        <p:spPr>
          <a:xfrm>
            <a:off x="5169601" y="3104695"/>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53" name="椭圆形">
            <a:extLst>
              <a:ext uri="{FF2B5EF4-FFF2-40B4-BE49-F238E27FC236}">
                <a16:creationId xmlns:a16="http://schemas.microsoft.com/office/drawing/2014/main" id="{D23290F9-E191-184B-A0D3-FBAEE30D512F}"/>
              </a:ext>
            </a:extLst>
          </p:cNvPr>
          <p:cNvSpPr/>
          <p:nvPr/>
        </p:nvSpPr>
        <p:spPr>
          <a:xfrm>
            <a:off x="5367225" y="3104695"/>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54" name="椭圆形">
            <a:extLst>
              <a:ext uri="{FF2B5EF4-FFF2-40B4-BE49-F238E27FC236}">
                <a16:creationId xmlns:a16="http://schemas.microsoft.com/office/drawing/2014/main" id="{789AD392-521C-5747-8E16-8820AAA864BE}"/>
              </a:ext>
            </a:extLst>
          </p:cNvPr>
          <p:cNvSpPr/>
          <p:nvPr/>
        </p:nvSpPr>
        <p:spPr>
          <a:xfrm>
            <a:off x="5570174" y="3104695"/>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55" name="椭圆形">
            <a:extLst>
              <a:ext uri="{FF2B5EF4-FFF2-40B4-BE49-F238E27FC236}">
                <a16:creationId xmlns:a16="http://schemas.microsoft.com/office/drawing/2014/main" id="{EF27AE9A-B2CE-2C4A-9EDD-9CA7CF0EE771}"/>
              </a:ext>
            </a:extLst>
          </p:cNvPr>
          <p:cNvSpPr/>
          <p:nvPr/>
        </p:nvSpPr>
        <p:spPr>
          <a:xfrm>
            <a:off x="4981166" y="3337931"/>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56" name="椭圆形">
            <a:extLst>
              <a:ext uri="{FF2B5EF4-FFF2-40B4-BE49-F238E27FC236}">
                <a16:creationId xmlns:a16="http://schemas.microsoft.com/office/drawing/2014/main" id="{0057782E-BEE2-7249-B4D7-A429E56A208D}"/>
              </a:ext>
            </a:extLst>
          </p:cNvPr>
          <p:cNvSpPr/>
          <p:nvPr/>
        </p:nvSpPr>
        <p:spPr>
          <a:xfrm>
            <a:off x="5173341" y="3337931"/>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57" name="椭圆形">
            <a:extLst>
              <a:ext uri="{FF2B5EF4-FFF2-40B4-BE49-F238E27FC236}">
                <a16:creationId xmlns:a16="http://schemas.microsoft.com/office/drawing/2014/main" id="{E5487955-29A0-2743-9FA1-13347B549FA5}"/>
              </a:ext>
            </a:extLst>
          </p:cNvPr>
          <p:cNvSpPr/>
          <p:nvPr/>
        </p:nvSpPr>
        <p:spPr>
          <a:xfrm>
            <a:off x="5370965" y="3337931"/>
            <a:ext cx="118061" cy="120699"/>
          </a:xfrm>
          <a:prstGeom prst="ellipse">
            <a:avLst/>
          </a:prstGeom>
          <a:solidFill>
            <a:schemeClr val="accent6">
              <a:lumMod val="75000"/>
              <a:alpha val="7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58" name="椭圆形">
            <a:extLst>
              <a:ext uri="{FF2B5EF4-FFF2-40B4-BE49-F238E27FC236}">
                <a16:creationId xmlns:a16="http://schemas.microsoft.com/office/drawing/2014/main" id="{8B29443B-BA74-6F49-BC6C-11CB3DC69F92}"/>
              </a:ext>
            </a:extLst>
          </p:cNvPr>
          <p:cNvSpPr/>
          <p:nvPr/>
        </p:nvSpPr>
        <p:spPr>
          <a:xfrm>
            <a:off x="5573914" y="3337931"/>
            <a:ext cx="118061" cy="120699"/>
          </a:xfrm>
          <a:prstGeom prst="ellipse">
            <a:avLst/>
          </a:prstGeom>
          <a:solidFill>
            <a:schemeClr val="accent6">
              <a:lumMod val="75000"/>
              <a:alpha val="50562"/>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88" name="矩形 387">
            <a:extLst>
              <a:ext uri="{FF2B5EF4-FFF2-40B4-BE49-F238E27FC236}">
                <a16:creationId xmlns:a16="http://schemas.microsoft.com/office/drawing/2014/main" id="{9399F365-8B02-D342-A4B4-37A546C82B4B}"/>
              </a:ext>
            </a:extLst>
          </p:cNvPr>
          <p:cNvSpPr/>
          <p:nvPr/>
        </p:nvSpPr>
        <p:spPr>
          <a:xfrm>
            <a:off x="8480444" y="1838346"/>
            <a:ext cx="964642" cy="1708722"/>
          </a:xfrm>
          <a:prstGeom prst="rect">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9" name="椭圆 388">
            <a:extLst>
              <a:ext uri="{FF2B5EF4-FFF2-40B4-BE49-F238E27FC236}">
                <a16:creationId xmlns:a16="http://schemas.microsoft.com/office/drawing/2014/main" id="{665FFF22-633E-C346-8C9E-BCE71D4E779E}"/>
              </a:ext>
            </a:extLst>
          </p:cNvPr>
          <p:cNvSpPr/>
          <p:nvPr/>
        </p:nvSpPr>
        <p:spPr>
          <a:xfrm>
            <a:off x="8623706" y="1929951"/>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椭圆 389">
            <a:extLst>
              <a:ext uri="{FF2B5EF4-FFF2-40B4-BE49-F238E27FC236}">
                <a16:creationId xmlns:a16="http://schemas.microsoft.com/office/drawing/2014/main" id="{3A0420D5-A000-C647-B079-45CA0761E199}"/>
              </a:ext>
            </a:extLst>
          </p:cNvPr>
          <p:cNvSpPr/>
          <p:nvPr/>
        </p:nvSpPr>
        <p:spPr>
          <a:xfrm>
            <a:off x="8822154" y="1929951"/>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1" name="椭圆 390">
            <a:extLst>
              <a:ext uri="{FF2B5EF4-FFF2-40B4-BE49-F238E27FC236}">
                <a16:creationId xmlns:a16="http://schemas.microsoft.com/office/drawing/2014/main" id="{4B3AD416-1980-EA46-89C6-94E47F3AA132}"/>
              </a:ext>
            </a:extLst>
          </p:cNvPr>
          <p:cNvSpPr/>
          <p:nvPr/>
        </p:nvSpPr>
        <p:spPr>
          <a:xfrm>
            <a:off x="9020602" y="1929951"/>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椭圆 391">
            <a:extLst>
              <a:ext uri="{FF2B5EF4-FFF2-40B4-BE49-F238E27FC236}">
                <a16:creationId xmlns:a16="http://schemas.microsoft.com/office/drawing/2014/main" id="{1D37614E-57F0-3C4D-B739-8F36FE3092B6}"/>
              </a:ext>
            </a:extLst>
          </p:cNvPr>
          <p:cNvSpPr/>
          <p:nvPr/>
        </p:nvSpPr>
        <p:spPr>
          <a:xfrm>
            <a:off x="9205250" y="1929951"/>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3" name="椭圆形">
            <a:extLst>
              <a:ext uri="{FF2B5EF4-FFF2-40B4-BE49-F238E27FC236}">
                <a16:creationId xmlns:a16="http://schemas.microsoft.com/office/drawing/2014/main" id="{725992C9-1FC2-3741-9F34-7E0EFD94506E}"/>
              </a:ext>
            </a:extLst>
          </p:cNvPr>
          <p:cNvSpPr/>
          <p:nvPr/>
        </p:nvSpPr>
        <p:spPr>
          <a:xfrm>
            <a:off x="8623706" y="2153374"/>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94" name="椭圆形">
            <a:extLst>
              <a:ext uri="{FF2B5EF4-FFF2-40B4-BE49-F238E27FC236}">
                <a16:creationId xmlns:a16="http://schemas.microsoft.com/office/drawing/2014/main" id="{064E809B-EFB4-EA48-BBF6-6A516AA937D6}"/>
              </a:ext>
            </a:extLst>
          </p:cNvPr>
          <p:cNvSpPr/>
          <p:nvPr/>
        </p:nvSpPr>
        <p:spPr>
          <a:xfrm>
            <a:off x="8815881" y="2153374"/>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95" name="椭圆形">
            <a:extLst>
              <a:ext uri="{FF2B5EF4-FFF2-40B4-BE49-F238E27FC236}">
                <a16:creationId xmlns:a16="http://schemas.microsoft.com/office/drawing/2014/main" id="{7702D65F-EF9B-324C-8D19-E81D4EE0C79D}"/>
              </a:ext>
            </a:extLst>
          </p:cNvPr>
          <p:cNvSpPr/>
          <p:nvPr/>
        </p:nvSpPr>
        <p:spPr>
          <a:xfrm>
            <a:off x="9013505" y="2153374"/>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96" name="椭圆形">
            <a:extLst>
              <a:ext uri="{FF2B5EF4-FFF2-40B4-BE49-F238E27FC236}">
                <a16:creationId xmlns:a16="http://schemas.microsoft.com/office/drawing/2014/main" id="{B0B65DF9-D268-7C48-B496-F441702906C8}"/>
              </a:ext>
            </a:extLst>
          </p:cNvPr>
          <p:cNvSpPr/>
          <p:nvPr/>
        </p:nvSpPr>
        <p:spPr>
          <a:xfrm>
            <a:off x="9216454" y="2153374"/>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97" name="椭圆形">
            <a:extLst>
              <a:ext uri="{FF2B5EF4-FFF2-40B4-BE49-F238E27FC236}">
                <a16:creationId xmlns:a16="http://schemas.microsoft.com/office/drawing/2014/main" id="{DC6B5676-22EC-4442-9388-4F0098A27A98}"/>
              </a:ext>
            </a:extLst>
          </p:cNvPr>
          <p:cNvSpPr/>
          <p:nvPr/>
        </p:nvSpPr>
        <p:spPr>
          <a:xfrm>
            <a:off x="8627556" y="239940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98" name="椭圆形">
            <a:extLst>
              <a:ext uri="{FF2B5EF4-FFF2-40B4-BE49-F238E27FC236}">
                <a16:creationId xmlns:a16="http://schemas.microsoft.com/office/drawing/2014/main" id="{6E01E8D1-B78F-274D-A646-E84FB0C50B17}"/>
              </a:ext>
            </a:extLst>
          </p:cNvPr>
          <p:cNvSpPr/>
          <p:nvPr/>
        </p:nvSpPr>
        <p:spPr>
          <a:xfrm>
            <a:off x="8819731" y="239940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399" name="椭圆形">
            <a:extLst>
              <a:ext uri="{FF2B5EF4-FFF2-40B4-BE49-F238E27FC236}">
                <a16:creationId xmlns:a16="http://schemas.microsoft.com/office/drawing/2014/main" id="{7703E022-C2AA-FB40-B700-19E8103EDFBE}"/>
              </a:ext>
            </a:extLst>
          </p:cNvPr>
          <p:cNvSpPr/>
          <p:nvPr/>
        </p:nvSpPr>
        <p:spPr>
          <a:xfrm>
            <a:off x="9017355" y="239940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00" name="椭圆形">
            <a:extLst>
              <a:ext uri="{FF2B5EF4-FFF2-40B4-BE49-F238E27FC236}">
                <a16:creationId xmlns:a16="http://schemas.microsoft.com/office/drawing/2014/main" id="{54E8B6F3-5B93-D140-A287-97AD87C6CA30}"/>
              </a:ext>
            </a:extLst>
          </p:cNvPr>
          <p:cNvSpPr/>
          <p:nvPr/>
        </p:nvSpPr>
        <p:spPr>
          <a:xfrm>
            <a:off x="9220304" y="239940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01" name="椭圆形">
            <a:extLst>
              <a:ext uri="{FF2B5EF4-FFF2-40B4-BE49-F238E27FC236}">
                <a16:creationId xmlns:a16="http://schemas.microsoft.com/office/drawing/2014/main" id="{1F8A674F-AE40-3C4D-B332-A2EEB4871373}"/>
              </a:ext>
            </a:extLst>
          </p:cNvPr>
          <p:cNvSpPr/>
          <p:nvPr/>
        </p:nvSpPr>
        <p:spPr>
          <a:xfrm>
            <a:off x="8627142" y="263842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02" name="椭圆形">
            <a:extLst>
              <a:ext uri="{FF2B5EF4-FFF2-40B4-BE49-F238E27FC236}">
                <a16:creationId xmlns:a16="http://schemas.microsoft.com/office/drawing/2014/main" id="{F3B45179-3EF0-4C42-866A-02997769FCEC}"/>
              </a:ext>
            </a:extLst>
          </p:cNvPr>
          <p:cNvSpPr/>
          <p:nvPr/>
        </p:nvSpPr>
        <p:spPr>
          <a:xfrm>
            <a:off x="8819317" y="263842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03" name="椭圆形">
            <a:extLst>
              <a:ext uri="{FF2B5EF4-FFF2-40B4-BE49-F238E27FC236}">
                <a16:creationId xmlns:a16="http://schemas.microsoft.com/office/drawing/2014/main" id="{7FD4D05E-41D1-6C46-A6E7-0D19EB3A8ED5}"/>
              </a:ext>
            </a:extLst>
          </p:cNvPr>
          <p:cNvSpPr/>
          <p:nvPr/>
        </p:nvSpPr>
        <p:spPr>
          <a:xfrm>
            <a:off x="9016941" y="2638425"/>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04" name="椭圆形">
            <a:extLst>
              <a:ext uri="{FF2B5EF4-FFF2-40B4-BE49-F238E27FC236}">
                <a16:creationId xmlns:a16="http://schemas.microsoft.com/office/drawing/2014/main" id="{0AA856F4-5582-0245-8907-360F49CDA7D2}"/>
              </a:ext>
            </a:extLst>
          </p:cNvPr>
          <p:cNvSpPr/>
          <p:nvPr/>
        </p:nvSpPr>
        <p:spPr>
          <a:xfrm>
            <a:off x="9219890" y="2638425"/>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05" name="椭圆形">
            <a:extLst>
              <a:ext uri="{FF2B5EF4-FFF2-40B4-BE49-F238E27FC236}">
                <a16:creationId xmlns:a16="http://schemas.microsoft.com/office/drawing/2014/main" id="{169A2A92-21D9-2D41-BA3B-4C5AA7406B55}"/>
              </a:ext>
            </a:extLst>
          </p:cNvPr>
          <p:cNvSpPr/>
          <p:nvPr/>
        </p:nvSpPr>
        <p:spPr>
          <a:xfrm>
            <a:off x="8627142" y="286000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06" name="椭圆形">
            <a:extLst>
              <a:ext uri="{FF2B5EF4-FFF2-40B4-BE49-F238E27FC236}">
                <a16:creationId xmlns:a16="http://schemas.microsoft.com/office/drawing/2014/main" id="{E0D637DC-8518-2F47-9EA1-FE2D4C583187}"/>
              </a:ext>
            </a:extLst>
          </p:cNvPr>
          <p:cNvSpPr/>
          <p:nvPr/>
        </p:nvSpPr>
        <p:spPr>
          <a:xfrm>
            <a:off x="8819317" y="286000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07" name="椭圆形">
            <a:extLst>
              <a:ext uri="{FF2B5EF4-FFF2-40B4-BE49-F238E27FC236}">
                <a16:creationId xmlns:a16="http://schemas.microsoft.com/office/drawing/2014/main" id="{DBEF39F2-5A16-E948-939D-A66C9D2664AE}"/>
              </a:ext>
            </a:extLst>
          </p:cNvPr>
          <p:cNvSpPr/>
          <p:nvPr/>
        </p:nvSpPr>
        <p:spPr>
          <a:xfrm>
            <a:off x="9016941" y="286000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08" name="椭圆形">
            <a:extLst>
              <a:ext uri="{FF2B5EF4-FFF2-40B4-BE49-F238E27FC236}">
                <a16:creationId xmlns:a16="http://schemas.microsoft.com/office/drawing/2014/main" id="{90A2E50C-D750-A644-8790-01CEC8688AC6}"/>
              </a:ext>
            </a:extLst>
          </p:cNvPr>
          <p:cNvSpPr/>
          <p:nvPr/>
        </p:nvSpPr>
        <p:spPr>
          <a:xfrm>
            <a:off x="9219890" y="2860000"/>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09" name="椭圆形">
            <a:extLst>
              <a:ext uri="{FF2B5EF4-FFF2-40B4-BE49-F238E27FC236}">
                <a16:creationId xmlns:a16="http://schemas.microsoft.com/office/drawing/2014/main" id="{B3203C8B-1D76-0C4A-A8F6-0C2F7B257195}"/>
              </a:ext>
            </a:extLst>
          </p:cNvPr>
          <p:cNvSpPr/>
          <p:nvPr/>
        </p:nvSpPr>
        <p:spPr>
          <a:xfrm>
            <a:off x="8623105" y="3102477"/>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10" name="椭圆形">
            <a:extLst>
              <a:ext uri="{FF2B5EF4-FFF2-40B4-BE49-F238E27FC236}">
                <a16:creationId xmlns:a16="http://schemas.microsoft.com/office/drawing/2014/main" id="{CB160B53-D957-F540-AD93-24CF20C0DA11}"/>
              </a:ext>
            </a:extLst>
          </p:cNvPr>
          <p:cNvSpPr/>
          <p:nvPr/>
        </p:nvSpPr>
        <p:spPr>
          <a:xfrm>
            <a:off x="8815280" y="3102477"/>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11" name="椭圆形">
            <a:extLst>
              <a:ext uri="{FF2B5EF4-FFF2-40B4-BE49-F238E27FC236}">
                <a16:creationId xmlns:a16="http://schemas.microsoft.com/office/drawing/2014/main" id="{20D5B127-3F28-6B4D-9638-48FFC45C44EC}"/>
              </a:ext>
            </a:extLst>
          </p:cNvPr>
          <p:cNvSpPr/>
          <p:nvPr/>
        </p:nvSpPr>
        <p:spPr>
          <a:xfrm>
            <a:off x="9012904" y="3102477"/>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12" name="椭圆形">
            <a:extLst>
              <a:ext uri="{FF2B5EF4-FFF2-40B4-BE49-F238E27FC236}">
                <a16:creationId xmlns:a16="http://schemas.microsoft.com/office/drawing/2014/main" id="{1B857882-31D3-9142-BFAE-C2C4D6779F19}"/>
              </a:ext>
            </a:extLst>
          </p:cNvPr>
          <p:cNvSpPr/>
          <p:nvPr/>
        </p:nvSpPr>
        <p:spPr>
          <a:xfrm>
            <a:off x="9215853" y="3102477"/>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13" name="椭圆形">
            <a:extLst>
              <a:ext uri="{FF2B5EF4-FFF2-40B4-BE49-F238E27FC236}">
                <a16:creationId xmlns:a16="http://schemas.microsoft.com/office/drawing/2014/main" id="{8DF45829-D643-6C4D-BC6E-B28E1BBE2927}"/>
              </a:ext>
            </a:extLst>
          </p:cNvPr>
          <p:cNvSpPr/>
          <p:nvPr/>
        </p:nvSpPr>
        <p:spPr>
          <a:xfrm>
            <a:off x="8626845" y="333571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14" name="椭圆形">
            <a:extLst>
              <a:ext uri="{FF2B5EF4-FFF2-40B4-BE49-F238E27FC236}">
                <a16:creationId xmlns:a16="http://schemas.microsoft.com/office/drawing/2014/main" id="{A8C7A4E9-7F8B-2943-BB3C-F4BE314F1601}"/>
              </a:ext>
            </a:extLst>
          </p:cNvPr>
          <p:cNvSpPr/>
          <p:nvPr/>
        </p:nvSpPr>
        <p:spPr>
          <a:xfrm>
            <a:off x="8819020" y="333571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15" name="椭圆形">
            <a:extLst>
              <a:ext uri="{FF2B5EF4-FFF2-40B4-BE49-F238E27FC236}">
                <a16:creationId xmlns:a16="http://schemas.microsoft.com/office/drawing/2014/main" id="{FE78ADA6-FCFC-FC47-AAE9-002765E86975}"/>
              </a:ext>
            </a:extLst>
          </p:cNvPr>
          <p:cNvSpPr/>
          <p:nvPr/>
        </p:nvSpPr>
        <p:spPr>
          <a:xfrm>
            <a:off x="9016644" y="333571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16" name="椭圆形">
            <a:extLst>
              <a:ext uri="{FF2B5EF4-FFF2-40B4-BE49-F238E27FC236}">
                <a16:creationId xmlns:a16="http://schemas.microsoft.com/office/drawing/2014/main" id="{7CAE4469-B10A-3844-B592-57CF2418B9AE}"/>
              </a:ext>
            </a:extLst>
          </p:cNvPr>
          <p:cNvSpPr/>
          <p:nvPr/>
        </p:nvSpPr>
        <p:spPr>
          <a:xfrm>
            <a:off x="9219593" y="333571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26" name="文本框 25">
            <a:extLst>
              <a:ext uri="{FF2B5EF4-FFF2-40B4-BE49-F238E27FC236}">
                <a16:creationId xmlns:a16="http://schemas.microsoft.com/office/drawing/2014/main" id="{07655F5A-7409-E041-8703-3281D629187E}"/>
              </a:ext>
            </a:extLst>
          </p:cNvPr>
          <p:cNvSpPr txBox="1"/>
          <p:nvPr/>
        </p:nvSpPr>
        <p:spPr>
          <a:xfrm>
            <a:off x="1024858" y="1466631"/>
            <a:ext cx="1214756" cy="369332"/>
          </a:xfrm>
          <a:prstGeom prst="rect">
            <a:avLst/>
          </a:prstGeom>
          <a:noFill/>
        </p:spPr>
        <p:txBody>
          <a:bodyPr wrap="none" rtlCol="0">
            <a:spAutoFit/>
          </a:bodyPr>
          <a:lstStyle/>
          <a:p>
            <a:r>
              <a:rPr kumimoji="1" lang="en-US" altLang="zh-CN" dirty="0"/>
              <a:t>Client Data</a:t>
            </a:r>
            <a:endParaRPr kumimoji="1" lang="zh-CN" altLang="en-US" dirty="0"/>
          </a:p>
        </p:txBody>
      </p:sp>
      <p:sp>
        <p:nvSpPr>
          <p:cNvPr id="423" name="文本框 422">
            <a:extLst>
              <a:ext uri="{FF2B5EF4-FFF2-40B4-BE49-F238E27FC236}">
                <a16:creationId xmlns:a16="http://schemas.microsoft.com/office/drawing/2014/main" id="{7EA64ADC-58B0-5B4D-91C5-DE9E41239327}"/>
              </a:ext>
            </a:extLst>
          </p:cNvPr>
          <p:cNvSpPr txBox="1"/>
          <p:nvPr/>
        </p:nvSpPr>
        <p:spPr>
          <a:xfrm>
            <a:off x="4709708" y="1498747"/>
            <a:ext cx="1214756" cy="369332"/>
          </a:xfrm>
          <a:prstGeom prst="rect">
            <a:avLst/>
          </a:prstGeom>
          <a:noFill/>
        </p:spPr>
        <p:txBody>
          <a:bodyPr wrap="none" rtlCol="0">
            <a:spAutoFit/>
          </a:bodyPr>
          <a:lstStyle/>
          <a:p>
            <a:r>
              <a:rPr kumimoji="1" lang="en-US" altLang="zh-CN" dirty="0"/>
              <a:t>Client Data</a:t>
            </a:r>
            <a:endParaRPr kumimoji="1" lang="zh-CN" altLang="en-US" dirty="0"/>
          </a:p>
        </p:txBody>
      </p:sp>
      <p:sp>
        <p:nvSpPr>
          <p:cNvPr id="424" name="文本框 423">
            <a:extLst>
              <a:ext uri="{FF2B5EF4-FFF2-40B4-BE49-F238E27FC236}">
                <a16:creationId xmlns:a16="http://schemas.microsoft.com/office/drawing/2014/main" id="{CDBD7B13-4052-C24A-9267-B8AE32057D81}"/>
              </a:ext>
            </a:extLst>
          </p:cNvPr>
          <p:cNvSpPr txBox="1"/>
          <p:nvPr/>
        </p:nvSpPr>
        <p:spPr>
          <a:xfrm>
            <a:off x="8355387" y="1491959"/>
            <a:ext cx="1214756" cy="369332"/>
          </a:xfrm>
          <a:prstGeom prst="rect">
            <a:avLst/>
          </a:prstGeom>
          <a:noFill/>
        </p:spPr>
        <p:txBody>
          <a:bodyPr wrap="none" rtlCol="0">
            <a:spAutoFit/>
          </a:bodyPr>
          <a:lstStyle/>
          <a:p>
            <a:r>
              <a:rPr kumimoji="1" lang="en-US" altLang="zh-CN" dirty="0"/>
              <a:t>Client Data</a:t>
            </a:r>
            <a:endParaRPr kumimoji="1" lang="zh-CN" altLang="en-US" dirty="0"/>
          </a:p>
        </p:txBody>
      </p:sp>
      <p:grpSp>
        <p:nvGrpSpPr>
          <p:cNvPr id="1247" name="组合 1246">
            <a:extLst>
              <a:ext uri="{FF2B5EF4-FFF2-40B4-BE49-F238E27FC236}">
                <a16:creationId xmlns:a16="http://schemas.microsoft.com/office/drawing/2014/main" id="{9A77C55A-37EA-4B45-87A0-4614560D290E}"/>
              </a:ext>
            </a:extLst>
          </p:cNvPr>
          <p:cNvGrpSpPr/>
          <p:nvPr/>
        </p:nvGrpSpPr>
        <p:grpSpPr>
          <a:xfrm>
            <a:off x="6281793" y="2348533"/>
            <a:ext cx="1739835" cy="1158400"/>
            <a:chOff x="6281793" y="2348533"/>
            <a:chExt cx="1739835" cy="1158400"/>
          </a:xfrm>
        </p:grpSpPr>
        <p:sp>
          <p:nvSpPr>
            <p:cNvPr id="425" name="椭圆形">
              <a:extLst>
                <a:ext uri="{FF2B5EF4-FFF2-40B4-BE49-F238E27FC236}">
                  <a16:creationId xmlns:a16="http://schemas.microsoft.com/office/drawing/2014/main" id="{40BD446E-FF70-334B-92E9-69155E3E6BD2}"/>
                </a:ext>
              </a:extLst>
            </p:cNvPr>
            <p:cNvSpPr/>
            <p:nvPr/>
          </p:nvSpPr>
          <p:spPr>
            <a:xfrm>
              <a:off x="6526060" y="2622464"/>
              <a:ext cx="118061" cy="120699"/>
            </a:xfrm>
            <a:prstGeom prst="ellipse">
              <a:avLst/>
            </a:prstGeom>
            <a:solidFill>
              <a:schemeClr val="accent6">
                <a:lumMod val="75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27" name="椭圆形">
              <a:extLst>
                <a:ext uri="{FF2B5EF4-FFF2-40B4-BE49-F238E27FC236}">
                  <a16:creationId xmlns:a16="http://schemas.microsoft.com/office/drawing/2014/main" id="{6E4F950B-9393-A54E-8D26-AEFC5410576A}"/>
                </a:ext>
              </a:extLst>
            </p:cNvPr>
            <p:cNvSpPr/>
            <p:nvPr/>
          </p:nvSpPr>
          <p:spPr>
            <a:xfrm>
              <a:off x="6781878" y="2624839"/>
              <a:ext cx="118061" cy="120699"/>
            </a:xfrm>
            <a:prstGeom prst="ellipse">
              <a:avLst/>
            </a:prstGeom>
            <a:solidFill>
              <a:schemeClr val="accent6">
                <a:lumMod val="75000"/>
                <a:alpha val="50562"/>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28" name="椭圆形">
              <a:extLst>
                <a:ext uri="{FF2B5EF4-FFF2-40B4-BE49-F238E27FC236}">
                  <a16:creationId xmlns:a16="http://schemas.microsoft.com/office/drawing/2014/main" id="{5CE029C9-D891-8945-A8D3-5C3936BC31FC}"/>
                </a:ext>
              </a:extLst>
            </p:cNvPr>
            <p:cNvSpPr/>
            <p:nvPr/>
          </p:nvSpPr>
          <p:spPr>
            <a:xfrm>
              <a:off x="7021912" y="2624839"/>
              <a:ext cx="118061" cy="120699"/>
            </a:xfrm>
            <a:prstGeom prst="ellipse">
              <a:avLst/>
            </a:prstGeom>
            <a:solidFill>
              <a:schemeClr val="accent6">
                <a:lumMod val="75000"/>
                <a:alpha val="31000"/>
              </a:schemeClr>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29" name="椭圆形">
              <a:extLst>
                <a:ext uri="{FF2B5EF4-FFF2-40B4-BE49-F238E27FC236}">
                  <a16:creationId xmlns:a16="http://schemas.microsoft.com/office/drawing/2014/main" id="{2E4BD935-44CD-0B41-80A1-51ED17650EA9}"/>
                </a:ext>
              </a:extLst>
            </p:cNvPr>
            <p:cNvSpPr/>
            <p:nvPr/>
          </p:nvSpPr>
          <p:spPr>
            <a:xfrm>
              <a:off x="7246694" y="2624839"/>
              <a:ext cx="118061" cy="120699"/>
            </a:xfrm>
            <a:prstGeom prst="ellipse">
              <a:avLst/>
            </a:prstGeom>
            <a:solidFill>
              <a:schemeClr val="accent6">
                <a:lumMod val="75000"/>
                <a:alpha val="7000"/>
              </a:schemeClr>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pic>
          <p:nvPicPr>
            <p:cNvPr id="71" name="图片 70">
              <a:extLst>
                <a:ext uri="{FF2B5EF4-FFF2-40B4-BE49-F238E27FC236}">
                  <a16:creationId xmlns:a16="http://schemas.microsoft.com/office/drawing/2014/main" id="{6EC595C1-02A4-EF47-8E7C-6290B345FB23}"/>
                </a:ext>
              </a:extLst>
            </p:cNvPr>
            <p:cNvPicPr>
              <a:picLocks noChangeAspect="1"/>
            </p:cNvPicPr>
            <p:nvPr/>
          </p:nvPicPr>
          <p:blipFill>
            <a:blip r:embed="rId4"/>
            <a:stretch>
              <a:fillRect/>
            </a:stretch>
          </p:blipFill>
          <p:spPr>
            <a:xfrm>
              <a:off x="6793878" y="2819563"/>
              <a:ext cx="385478" cy="385478"/>
            </a:xfrm>
            <a:prstGeom prst="rect">
              <a:avLst/>
            </a:prstGeom>
          </p:spPr>
        </p:pic>
        <p:sp>
          <p:nvSpPr>
            <p:cNvPr id="72" name="文本框 71">
              <a:extLst>
                <a:ext uri="{FF2B5EF4-FFF2-40B4-BE49-F238E27FC236}">
                  <a16:creationId xmlns:a16="http://schemas.microsoft.com/office/drawing/2014/main" id="{7FE332D3-1130-EC42-972C-3C81EBA08621}"/>
                </a:ext>
              </a:extLst>
            </p:cNvPr>
            <p:cNvSpPr txBox="1"/>
            <p:nvPr/>
          </p:nvSpPr>
          <p:spPr>
            <a:xfrm>
              <a:off x="6281793" y="3229934"/>
              <a:ext cx="1739835" cy="276999"/>
            </a:xfrm>
            <a:prstGeom prst="rect">
              <a:avLst/>
            </a:prstGeom>
            <a:noFill/>
          </p:spPr>
          <p:txBody>
            <a:bodyPr wrap="none" rtlCol="0">
              <a:spAutoFit/>
            </a:bodyPr>
            <a:lstStyle/>
            <a:p>
              <a:r>
                <a:rPr kumimoji="1" lang="en-US" altLang="zh-CN" sz="1200" dirty="0"/>
                <a:t>Confidence &gt; threshold ?</a:t>
              </a:r>
              <a:endParaRPr kumimoji="1" lang="zh-CN" altLang="en-US" sz="1200" dirty="0"/>
            </a:p>
          </p:txBody>
        </p:sp>
        <p:pic>
          <p:nvPicPr>
            <p:cNvPr id="234" name="图片 233">
              <a:extLst>
                <a:ext uri="{FF2B5EF4-FFF2-40B4-BE49-F238E27FC236}">
                  <a16:creationId xmlns:a16="http://schemas.microsoft.com/office/drawing/2014/main" id="{9EB7ABC6-79C6-FD4F-91D1-E867D1D74618}"/>
                </a:ext>
              </a:extLst>
            </p:cNvPr>
            <p:cNvPicPr>
              <a:picLocks noChangeAspect="1"/>
            </p:cNvPicPr>
            <p:nvPr/>
          </p:nvPicPr>
          <p:blipFill>
            <a:blip r:embed="rId6"/>
            <a:stretch>
              <a:fillRect/>
            </a:stretch>
          </p:blipFill>
          <p:spPr>
            <a:xfrm>
              <a:off x="6500127" y="2355600"/>
              <a:ext cx="174752" cy="174752"/>
            </a:xfrm>
            <a:prstGeom prst="rect">
              <a:avLst/>
            </a:prstGeom>
          </p:spPr>
        </p:pic>
        <p:pic>
          <p:nvPicPr>
            <p:cNvPr id="236" name="图片 235">
              <a:extLst>
                <a:ext uri="{FF2B5EF4-FFF2-40B4-BE49-F238E27FC236}">
                  <a16:creationId xmlns:a16="http://schemas.microsoft.com/office/drawing/2014/main" id="{B4BB5876-3146-8748-9F9B-47E5923914D6}"/>
                </a:ext>
              </a:extLst>
            </p:cNvPr>
            <p:cNvPicPr>
              <a:picLocks noChangeAspect="1"/>
            </p:cNvPicPr>
            <p:nvPr/>
          </p:nvPicPr>
          <p:blipFill>
            <a:blip r:embed="rId7"/>
            <a:stretch>
              <a:fillRect/>
            </a:stretch>
          </p:blipFill>
          <p:spPr>
            <a:xfrm>
              <a:off x="6746890" y="2348533"/>
              <a:ext cx="188886" cy="188886"/>
            </a:xfrm>
            <a:prstGeom prst="rect">
              <a:avLst/>
            </a:prstGeom>
          </p:spPr>
        </p:pic>
        <p:pic>
          <p:nvPicPr>
            <p:cNvPr id="439" name="图片 438">
              <a:extLst>
                <a:ext uri="{FF2B5EF4-FFF2-40B4-BE49-F238E27FC236}">
                  <a16:creationId xmlns:a16="http://schemas.microsoft.com/office/drawing/2014/main" id="{16640A4D-D262-4642-A5FF-F58DEE960C6E}"/>
                </a:ext>
              </a:extLst>
            </p:cNvPr>
            <p:cNvPicPr>
              <a:picLocks noChangeAspect="1"/>
            </p:cNvPicPr>
            <p:nvPr/>
          </p:nvPicPr>
          <p:blipFill>
            <a:blip r:embed="rId7"/>
            <a:stretch>
              <a:fillRect/>
            </a:stretch>
          </p:blipFill>
          <p:spPr>
            <a:xfrm>
              <a:off x="6987407" y="2348533"/>
              <a:ext cx="188886" cy="188886"/>
            </a:xfrm>
            <a:prstGeom prst="rect">
              <a:avLst/>
            </a:prstGeom>
          </p:spPr>
        </p:pic>
        <p:pic>
          <p:nvPicPr>
            <p:cNvPr id="440" name="图片 439">
              <a:extLst>
                <a:ext uri="{FF2B5EF4-FFF2-40B4-BE49-F238E27FC236}">
                  <a16:creationId xmlns:a16="http://schemas.microsoft.com/office/drawing/2014/main" id="{2716DF0E-9538-4141-B475-CB0088802FF3}"/>
                </a:ext>
              </a:extLst>
            </p:cNvPr>
            <p:cNvPicPr>
              <a:picLocks noChangeAspect="1"/>
            </p:cNvPicPr>
            <p:nvPr/>
          </p:nvPicPr>
          <p:blipFill>
            <a:blip r:embed="rId7"/>
            <a:stretch>
              <a:fillRect/>
            </a:stretch>
          </p:blipFill>
          <p:spPr>
            <a:xfrm>
              <a:off x="7197806" y="2348533"/>
              <a:ext cx="188886" cy="188886"/>
            </a:xfrm>
            <a:prstGeom prst="rect">
              <a:avLst/>
            </a:prstGeom>
          </p:spPr>
        </p:pic>
      </p:grpSp>
      <p:grpSp>
        <p:nvGrpSpPr>
          <p:cNvPr id="1250" name="组合 1249">
            <a:extLst>
              <a:ext uri="{FF2B5EF4-FFF2-40B4-BE49-F238E27FC236}">
                <a16:creationId xmlns:a16="http://schemas.microsoft.com/office/drawing/2014/main" id="{9251A831-65AB-4849-9776-40538BD2C01E}"/>
              </a:ext>
            </a:extLst>
          </p:cNvPr>
          <p:cNvGrpSpPr/>
          <p:nvPr/>
        </p:nvGrpSpPr>
        <p:grpSpPr>
          <a:xfrm>
            <a:off x="1092817" y="4137103"/>
            <a:ext cx="4939754" cy="1992081"/>
            <a:chOff x="1092817" y="4137103"/>
            <a:chExt cx="4939754" cy="1992081"/>
          </a:xfrm>
        </p:grpSpPr>
        <p:sp>
          <p:nvSpPr>
            <p:cNvPr id="631" name="右箭头 630">
              <a:extLst>
                <a:ext uri="{FF2B5EF4-FFF2-40B4-BE49-F238E27FC236}">
                  <a16:creationId xmlns:a16="http://schemas.microsoft.com/office/drawing/2014/main" id="{51C8FFE9-57B6-B24B-9167-34BBFC474A58}"/>
                </a:ext>
              </a:extLst>
            </p:cNvPr>
            <p:cNvSpPr/>
            <p:nvPr/>
          </p:nvSpPr>
          <p:spPr>
            <a:xfrm>
              <a:off x="2073799" y="4954854"/>
              <a:ext cx="3021687" cy="287218"/>
            </a:xfrm>
            <a:prstGeom prst="rightArrow">
              <a:avLst/>
            </a:prstGeom>
            <a:solidFill>
              <a:schemeClr val="bg2">
                <a:alpha val="7830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4" name="矩形 1243">
              <a:extLst>
                <a:ext uri="{FF2B5EF4-FFF2-40B4-BE49-F238E27FC236}">
                  <a16:creationId xmlns:a16="http://schemas.microsoft.com/office/drawing/2014/main" id="{4B61B2F8-5CE0-8F44-8E75-71C100F03B18}"/>
                </a:ext>
              </a:extLst>
            </p:cNvPr>
            <p:cNvSpPr/>
            <p:nvPr/>
          </p:nvSpPr>
          <p:spPr>
            <a:xfrm>
              <a:off x="2393043" y="4137103"/>
              <a:ext cx="2426676" cy="1918010"/>
            </a:xfrm>
            <a:prstGeom prst="rect">
              <a:avLst/>
            </a:prstGeom>
            <a:solidFill>
              <a:schemeClr val="accent4">
                <a:lumMod val="20000"/>
                <a:lumOff val="8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9" name="矩形 1238">
              <a:extLst>
                <a:ext uri="{FF2B5EF4-FFF2-40B4-BE49-F238E27FC236}">
                  <a16:creationId xmlns:a16="http://schemas.microsoft.com/office/drawing/2014/main" id="{28BB137D-52FA-EA4A-91CD-CDDBCEDAA79A}"/>
                </a:ext>
              </a:extLst>
            </p:cNvPr>
            <p:cNvSpPr/>
            <p:nvPr/>
          </p:nvSpPr>
          <p:spPr>
            <a:xfrm>
              <a:off x="3443607" y="4557577"/>
              <a:ext cx="1245041" cy="10645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3" name="矩形 522">
              <a:extLst>
                <a:ext uri="{FF2B5EF4-FFF2-40B4-BE49-F238E27FC236}">
                  <a16:creationId xmlns:a16="http://schemas.microsoft.com/office/drawing/2014/main" id="{549813B7-3B6F-1244-AE3C-03B27DB1310A}"/>
                </a:ext>
              </a:extLst>
            </p:cNvPr>
            <p:cNvSpPr/>
            <p:nvPr/>
          </p:nvSpPr>
          <p:spPr>
            <a:xfrm>
              <a:off x="3522156" y="5132336"/>
              <a:ext cx="1107462" cy="41705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3" name="矩形 442">
              <a:extLst>
                <a:ext uri="{FF2B5EF4-FFF2-40B4-BE49-F238E27FC236}">
                  <a16:creationId xmlns:a16="http://schemas.microsoft.com/office/drawing/2014/main" id="{0AD93EF7-2E4F-1547-9331-5C356BB65B4F}"/>
                </a:ext>
              </a:extLst>
            </p:cNvPr>
            <p:cNvSpPr/>
            <p:nvPr/>
          </p:nvSpPr>
          <p:spPr>
            <a:xfrm>
              <a:off x="1092817" y="4198694"/>
              <a:ext cx="964642" cy="1708722"/>
            </a:xfrm>
            <a:prstGeom prst="rect">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4" name="椭圆 443">
              <a:extLst>
                <a:ext uri="{FF2B5EF4-FFF2-40B4-BE49-F238E27FC236}">
                  <a16:creationId xmlns:a16="http://schemas.microsoft.com/office/drawing/2014/main" id="{391054B1-2D8C-C848-B743-C3B49228A73A}"/>
                </a:ext>
              </a:extLst>
            </p:cNvPr>
            <p:cNvSpPr/>
            <p:nvPr/>
          </p:nvSpPr>
          <p:spPr>
            <a:xfrm>
              <a:off x="1236079" y="429029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椭圆 444">
              <a:extLst>
                <a:ext uri="{FF2B5EF4-FFF2-40B4-BE49-F238E27FC236}">
                  <a16:creationId xmlns:a16="http://schemas.microsoft.com/office/drawing/2014/main" id="{DE6CF41B-8AB0-0841-9C13-998D930BB560}"/>
                </a:ext>
              </a:extLst>
            </p:cNvPr>
            <p:cNvSpPr/>
            <p:nvPr/>
          </p:nvSpPr>
          <p:spPr>
            <a:xfrm>
              <a:off x="1434527" y="429029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6" name="椭圆 445">
              <a:extLst>
                <a:ext uri="{FF2B5EF4-FFF2-40B4-BE49-F238E27FC236}">
                  <a16:creationId xmlns:a16="http://schemas.microsoft.com/office/drawing/2014/main" id="{E2834EA2-4D0F-1B4D-9E7F-29A57834676C}"/>
                </a:ext>
              </a:extLst>
            </p:cNvPr>
            <p:cNvSpPr/>
            <p:nvPr/>
          </p:nvSpPr>
          <p:spPr>
            <a:xfrm>
              <a:off x="1632975" y="429029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椭圆 446">
              <a:extLst>
                <a:ext uri="{FF2B5EF4-FFF2-40B4-BE49-F238E27FC236}">
                  <a16:creationId xmlns:a16="http://schemas.microsoft.com/office/drawing/2014/main" id="{6DB42890-EF85-7E46-89B3-00E37F62969F}"/>
                </a:ext>
              </a:extLst>
            </p:cNvPr>
            <p:cNvSpPr/>
            <p:nvPr/>
          </p:nvSpPr>
          <p:spPr>
            <a:xfrm>
              <a:off x="1817623" y="429029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8" name="椭圆形">
              <a:extLst>
                <a:ext uri="{FF2B5EF4-FFF2-40B4-BE49-F238E27FC236}">
                  <a16:creationId xmlns:a16="http://schemas.microsoft.com/office/drawing/2014/main" id="{734BDB58-2832-5547-AD35-BA8B6C70AB84}"/>
                </a:ext>
              </a:extLst>
            </p:cNvPr>
            <p:cNvSpPr/>
            <p:nvPr/>
          </p:nvSpPr>
          <p:spPr>
            <a:xfrm>
              <a:off x="1236079" y="451372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49" name="椭圆形">
              <a:extLst>
                <a:ext uri="{FF2B5EF4-FFF2-40B4-BE49-F238E27FC236}">
                  <a16:creationId xmlns:a16="http://schemas.microsoft.com/office/drawing/2014/main" id="{02BD4087-C002-FF4A-A842-10DAAB792CAC}"/>
                </a:ext>
              </a:extLst>
            </p:cNvPr>
            <p:cNvSpPr/>
            <p:nvPr/>
          </p:nvSpPr>
          <p:spPr>
            <a:xfrm>
              <a:off x="1428254" y="451372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50" name="椭圆形">
              <a:extLst>
                <a:ext uri="{FF2B5EF4-FFF2-40B4-BE49-F238E27FC236}">
                  <a16:creationId xmlns:a16="http://schemas.microsoft.com/office/drawing/2014/main" id="{4E527159-9EB8-AE40-B37E-9613F5173231}"/>
                </a:ext>
              </a:extLst>
            </p:cNvPr>
            <p:cNvSpPr/>
            <p:nvPr/>
          </p:nvSpPr>
          <p:spPr>
            <a:xfrm>
              <a:off x="1625878" y="451372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51" name="椭圆形">
              <a:extLst>
                <a:ext uri="{FF2B5EF4-FFF2-40B4-BE49-F238E27FC236}">
                  <a16:creationId xmlns:a16="http://schemas.microsoft.com/office/drawing/2014/main" id="{98847E10-8701-C84F-B2C4-E67827862F20}"/>
                </a:ext>
              </a:extLst>
            </p:cNvPr>
            <p:cNvSpPr/>
            <p:nvPr/>
          </p:nvSpPr>
          <p:spPr>
            <a:xfrm>
              <a:off x="1828827" y="451372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52" name="椭圆形">
              <a:extLst>
                <a:ext uri="{FF2B5EF4-FFF2-40B4-BE49-F238E27FC236}">
                  <a16:creationId xmlns:a16="http://schemas.microsoft.com/office/drawing/2014/main" id="{7E9335EA-5ED4-AF4C-A516-35DA66CA9DE9}"/>
                </a:ext>
              </a:extLst>
            </p:cNvPr>
            <p:cNvSpPr/>
            <p:nvPr/>
          </p:nvSpPr>
          <p:spPr>
            <a:xfrm>
              <a:off x="1239929" y="475975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53" name="椭圆形">
              <a:extLst>
                <a:ext uri="{FF2B5EF4-FFF2-40B4-BE49-F238E27FC236}">
                  <a16:creationId xmlns:a16="http://schemas.microsoft.com/office/drawing/2014/main" id="{FD68C556-C776-4446-B56A-D82194AB9C5D}"/>
                </a:ext>
              </a:extLst>
            </p:cNvPr>
            <p:cNvSpPr/>
            <p:nvPr/>
          </p:nvSpPr>
          <p:spPr>
            <a:xfrm>
              <a:off x="1432104" y="475975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54" name="椭圆形">
              <a:extLst>
                <a:ext uri="{FF2B5EF4-FFF2-40B4-BE49-F238E27FC236}">
                  <a16:creationId xmlns:a16="http://schemas.microsoft.com/office/drawing/2014/main" id="{2834340C-48F7-4549-8FD3-D0C0EF7BF171}"/>
                </a:ext>
              </a:extLst>
            </p:cNvPr>
            <p:cNvSpPr/>
            <p:nvPr/>
          </p:nvSpPr>
          <p:spPr>
            <a:xfrm>
              <a:off x="1629728" y="475975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55" name="椭圆形">
              <a:extLst>
                <a:ext uri="{FF2B5EF4-FFF2-40B4-BE49-F238E27FC236}">
                  <a16:creationId xmlns:a16="http://schemas.microsoft.com/office/drawing/2014/main" id="{E97CEF57-7127-9845-93BA-3C7781FC7A9B}"/>
                </a:ext>
              </a:extLst>
            </p:cNvPr>
            <p:cNvSpPr/>
            <p:nvPr/>
          </p:nvSpPr>
          <p:spPr>
            <a:xfrm>
              <a:off x="1832677" y="475975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56" name="椭圆形">
              <a:extLst>
                <a:ext uri="{FF2B5EF4-FFF2-40B4-BE49-F238E27FC236}">
                  <a16:creationId xmlns:a16="http://schemas.microsoft.com/office/drawing/2014/main" id="{4A6DA670-CCA2-6A45-AFCB-AFC00F8F112A}"/>
                </a:ext>
              </a:extLst>
            </p:cNvPr>
            <p:cNvSpPr/>
            <p:nvPr/>
          </p:nvSpPr>
          <p:spPr>
            <a:xfrm>
              <a:off x="1239515" y="499877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57" name="椭圆形">
              <a:extLst>
                <a:ext uri="{FF2B5EF4-FFF2-40B4-BE49-F238E27FC236}">
                  <a16:creationId xmlns:a16="http://schemas.microsoft.com/office/drawing/2014/main" id="{AF96F137-0B81-9E49-B851-9A652D6272FF}"/>
                </a:ext>
              </a:extLst>
            </p:cNvPr>
            <p:cNvSpPr/>
            <p:nvPr/>
          </p:nvSpPr>
          <p:spPr>
            <a:xfrm>
              <a:off x="1431690" y="499877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58" name="椭圆形">
              <a:extLst>
                <a:ext uri="{FF2B5EF4-FFF2-40B4-BE49-F238E27FC236}">
                  <a16:creationId xmlns:a16="http://schemas.microsoft.com/office/drawing/2014/main" id="{1AD9F18F-3D3F-D047-AFF7-FA70D05E35AC}"/>
                </a:ext>
              </a:extLst>
            </p:cNvPr>
            <p:cNvSpPr/>
            <p:nvPr/>
          </p:nvSpPr>
          <p:spPr>
            <a:xfrm>
              <a:off x="1629314" y="499877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59" name="椭圆形">
              <a:extLst>
                <a:ext uri="{FF2B5EF4-FFF2-40B4-BE49-F238E27FC236}">
                  <a16:creationId xmlns:a16="http://schemas.microsoft.com/office/drawing/2014/main" id="{524EE75D-490B-DE42-8A83-54498B77E4AA}"/>
                </a:ext>
              </a:extLst>
            </p:cNvPr>
            <p:cNvSpPr/>
            <p:nvPr/>
          </p:nvSpPr>
          <p:spPr>
            <a:xfrm>
              <a:off x="1832263" y="499877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60" name="椭圆形">
              <a:extLst>
                <a:ext uri="{FF2B5EF4-FFF2-40B4-BE49-F238E27FC236}">
                  <a16:creationId xmlns:a16="http://schemas.microsoft.com/office/drawing/2014/main" id="{D582334A-FC04-B04B-A932-045649FF484B}"/>
                </a:ext>
              </a:extLst>
            </p:cNvPr>
            <p:cNvSpPr/>
            <p:nvPr/>
          </p:nvSpPr>
          <p:spPr>
            <a:xfrm>
              <a:off x="1239515" y="5220348"/>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61" name="椭圆形">
              <a:extLst>
                <a:ext uri="{FF2B5EF4-FFF2-40B4-BE49-F238E27FC236}">
                  <a16:creationId xmlns:a16="http://schemas.microsoft.com/office/drawing/2014/main" id="{6D35F73E-3520-4043-8318-507E413A5EA1}"/>
                </a:ext>
              </a:extLst>
            </p:cNvPr>
            <p:cNvSpPr/>
            <p:nvPr/>
          </p:nvSpPr>
          <p:spPr>
            <a:xfrm>
              <a:off x="1431690" y="5220348"/>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62" name="椭圆形">
              <a:extLst>
                <a:ext uri="{FF2B5EF4-FFF2-40B4-BE49-F238E27FC236}">
                  <a16:creationId xmlns:a16="http://schemas.microsoft.com/office/drawing/2014/main" id="{95E83528-3BAE-0E47-A248-EF67770F5451}"/>
                </a:ext>
              </a:extLst>
            </p:cNvPr>
            <p:cNvSpPr/>
            <p:nvPr/>
          </p:nvSpPr>
          <p:spPr>
            <a:xfrm>
              <a:off x="1629314" y="5220348"/>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63" name="椭圆形">
              <a:extLst>
                <a:ext uri="{FF2B5EF4-FFF2-40B4-BE49-F238E27FC236}">
                  <a16:creationId xmlns:a16="http://schemas.microsoft.com/office/drawing/2014/main" id="{31390EA2-B89F-554B-AFC4-60CEB2881BD3}"/>
                </a:ext>
              </a:extLst>
            </p:cNvPr>
            <p:cNvSpPr/>
            <p:nvPr/>
          </p:nvSpPr>
          <p:spPr>
            <a:xfrm>
              <a:off x="1832263" y="5220348"/>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64" name="椭圆形">
              <a:extLst>
                <a:ext uri="{FF2B5EF4-FFF2-40B4-BE49-F238E27FC236}">
                  <a16:creationId xmlns:a16="http://schemas.microsoft.com/office/drawing/2014/main" id="{FB102750-9CF8-2647-8ED7-20DEA7C7425B}"/>
                </a:ext>
              </a:extLst>
            </p:cNvPr>
            <p:cNvSpPr/>
            <p:nvPr/>
          </p:nvSpPr>
          <p:spPr>
            <a:xfrm>
              <a:off x="1235478" y="546282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65" name="椭圆形">
              <a:extLst>
                <a:ext uri="{FF2B5EF4-FFF2-40B4-BE49-F238E27FC236}">
                  <a16:creationId xmlns:a16="http://schemas.microsoft.com/office/drawing/2014/main" id="{4AA21626-676D-7B46-9D1B-76AB3A386636}"/>
                </a:ext>
              </a:extLst>
            </p:cNvPr>
            <p:cNvSpPr/>
            <p:nvPr/>
          </p:nvSpPr>
          <p:spPr>
            <a:xfrm>
              <a:off x="1427653" y="546282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66" name="椭圆形">
              <a:extLst>
                <a:ext uri="{FF2B5EF4-FFF2-40B4-BE49-F238E27FC236}">
                  <a16:creationId xmlns:a16="http://schemas.microsoft.com/office/drawing/2014/main" id="{E717A69E-F3DF-D442-BAB6-8E2ED21AD568}"/>
                </a:ext>
              </a:extLst>
            </p:cNvPr>
            <p:cNvSpPr/>
            <p:nvPr/>
          </p:nvSpPr>
          <p:spPr>
            <a:xfrm>
              <a:off x="1625277" y="546282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67" name="椭圆形">
              <a:extLst>
                <a:ext uri="{FF2B5EF4-FFF2-40B4-BE49-F238E27FC236}">
                  <a16:creationId xmlns:a16="http://schemas.microsoft.com/office/drawing/2014/main" id="{3AAD188A-5E0C-4A4A-BF65-424956EC8361}"/>
                </a:ext>
              </a:extLst>
            </p:cNvPr>
            <p:cNvSpPr/>
            <p:nvPr/>
          </p:nvSpPr>
          <p:spPr>
            <a:xfrm>
              <a:off x="1828226" y="546282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68" name="椭圆形">
              <a:extLst>
                <a:ext uri="{FF2B5EF4-FFF2-40B4-BE49-F238E27FC236}">
                  <a16:creationId xmlns:a16="http://schemas.microsoft.com/office/drawing/2014/main" id="{55B875B4-440A-0A4C-8BB4-FC95DA9F09FE}"/>
                </a:ext>
              </a:extLst>
            </p:cNvPr>
            <p:cNvSpPr/>
            <p:nvPr/>
          </p:nvSpPr>
          <p:spPr>
            <a:xfrm>
              <a:off x="1239218" y="569606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69" name="椭圆形">
              <a:extLst>
                <a:ext uri="{FF2B5EF4-FFF2-40B4-BE49-F238E27FC236}">
                  <a16:creationId xmlns:a16="http://schemas.microsoft.com/office/drawing/2014/main" id="{665FA462-7652-CE48-8BF6-FE206606606F}"/>
                </a:ext>
              </a:extLst>
            </p:cNvPr>
            <p:cNvSpPr/>
            <p:nvPr/>
          </p:nvSpPr>
          <p:spPr>
            <a:xfrm>
              <a:off x="1431393" y="569606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70" name="椭圆形">
              <a:extLst>
                <a:ext uri="{FF2B5EF4-FFF2-40B4-BE49-F238E27FC236}">
                  <a16:creationId xmlns:a16="http://schemas.microsoft.com/office/drawing/2014/main" id="{C078D8C2-C2C6-6640-912C-7DE54CC9403E}"/>
                </a:ext>
              </a:extLst>
            </p:cNvPr>
            <p:cNvSpPr/>
            <p:nvPr/>
          </p:nvSpPr>
          <p:spPr>
            <a:xfrm>
              <a:off x="1629017" y="569606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71" name="椭圆形">
              <a:extLst>
                <a:ext uri="{FF2B5EF4-FFF2-40B4-BE49-F238E27FC236}">
                  <a16:creationId xmlns:a16="http://schemas.microsoft.com/office/drawing/2014/main" id="{342C34F5-209B-624A-A3DB-D71AC9A89188}"/>
                </a:ext>
              </a:extLst>
            </p:cNvPr>
            <p:cNvSpPr/>
            <p:nvPr/>
          </p:nvSpPr>
          <p:spPr>
            <a:xfrm>
              <a:off x="1831966" y="569606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74" name="矩形 473">
              <a:extLst>
                <a:ext uri="{FF2B5EF4-FFF2-40B4-BE49-F238E27FC236}">
                  <a16:creationId xmlns:a16="http://schemas.microsoft.com/office/drawing/2014/main" id="{8B1E3365-DD89-0648-8F3A-98BDD41CE7AB}"/>
                </a:ext>
              </a:extLst>
            </p:cNvPr>
            <p:cNvSpPr/>
            <p:nvPr/>
          </p:nvSpPr>
          <p:spPr>
            <a:xfrm>
              <a:off x="5067929" y="4217784"/>
              <a:ext cx="964642" cy="1708722"/>
            </a:xfrm>
            <a:prstGeom prst="rect">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5" name="椭圆 474">
              <a:extLst>
                <a:ext uri="{FF2B5EF4-FFF2-40B4-BE49-F238E27FC236}">
                  <a16:creationId xmlns:a16="http://schemas.microsoft.com/office/drawing/2014/main" id="{3C73F56C-4E7F-1949-B4BF-DDD7030400B5}"/>
                </a:ext>
              </a:extLst>
            </p:cNvPr>
            <p:cNvSpPr/>
            <p:nvPr/>
          </p:nvSpPr>
          <p:spPr>
            <a:xfrm>
              <a:off x="5211191" y="430938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6" name="椭圆 475">
              <a:extLst>
                <a:ext uri="{FF2B5EF4-FFF2-40B4-BE49-F238E27FC236}">
                  <a16:creationId xmlns:a16="http://schemas.microsoft.com/office/drawing/2014/main" id="{EAF29F8A-DADE-2843-B5FC-318BBB1169C4}"/>
                </a:ext>
              </a:extLst>
            </p:cNvPr>
            <p:cNvSpPr/>
            <p:nvPr/>
          </p:nvSpPr>
          <p:spPr>
            <a:xfrm>
              <a:off x="5409639" y="430938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7" name="椭圆 476">
              <a:extLst>
                <a:ext uri="{FF2B5EF4-FFF2-40B4-BE49-F238E27FC236}">
                  <a16:creationId xmlns:a16="http://schemas.microsoft.com/office/drawing/2014/main" id="{15CB933B-FEE1-CB47-9ECF-C1F7E1415AB4}"/>
                </a:ext>
              </a:extLst>
            </p:cNvPr>
            <p:cNvSpPr/>
            <p:nvPr/>
          </p:nvSpPr>
          <p:spPr>
            <a:xfrm>
              <a:off x="5608087" y="430938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8" name="椭圆 477">
              <a:extLst>
                <a:ext uri="{FF2B5EF4-FFF2-40B4-BE49-F238E27FC236}">
                  <a16:creationId xmlns:a16="http://schemas.microsoft.com/office/drawing/2014/main" id="{19AA026D-85C4-CF40-9B2C-5589DD617ACD}"/>
                </a:ext>
              </a:extLst>
            </p:cNvPr>
            <p:cNvSpPr/>
            <p:nvPr/>
          </p:nvSpPr>
          <p:spPr>
            <a:xfrm>
              <a:off x="5792735" y="4309389"/>
              <a:ext cx="118061" cy="118061"/>
            </a:xfrm>
            <a:prstGeom prst="ellipse">
              <a:avLst/>
            </a:prstGeom>
            <a:solidFill>
              <a:schemeClr val="accent6">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9" name="椭圆形">
              <a:extLst>
                <a:ext uri="{FF2B5EF4-FFF2-40B4-BE49-F238E27FC236}">
                  <a16:creationId xmlns:a16="http://schemas.microsoft.com/office/drawing/2014/main" id="{AA28B612-6AAD-AD42-B73A-0823B4C5C557}"/>
                </a:ext>
              </a:extLst>
            </p:cNvPr>
            <p:cNvSpPr/>
            <p:nvPr/>
          </p:nvSpPr>
          <p:spPr>
            <a:xfrm>
              <a:off x="5211191" y="453281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480" name="椭圆形">
              <a:extLst>
                <a:ext uri="{FF2B5EF4-FFF2-40B4-BE49-F238E27FC236}">
                  <a16:creationId xmlns:a16="http://schemas.microsoft.com/office/drawing/2014/main" id="{DCB99FC4-4DDB-8448-9A29-55BEAD03F56E}"/>
                </a:ext>
              </a:extLst>
            </p:cNvPr>
            <p:cNvSpPr/>
            <p:nvPr/>
          </p:nvSpPr>
          <p:spPr>
            <a:xfrm>
              <a:off x="5403366" y="4532812"/>
              <a:ext cx="118061" cy="120699"/>
            </a:xfrm>
            <a:prstGeom prst="ellipse">
              <a:avLst/>
            </a:prstGeom>
            <a:solidFill>
              <a:schemeClr val="accent2"/>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81" name="椭圆形">
              <a:extLst>
                <a:ext uri="{FF2B5EF4-FFF2-40B4-BE49-F238E27FC236}">
                  <a16:creationId xmlns:a16="http://schemas.microsoft.com/office/drawing/2014/main" id="{7A078149-D4D6-8F4F-8A36-C756D2ADC286}"/>
                </a:ext>
              </a:extLst>
            </p:cNvPr>
            <p:cNvSpPr/>
            <p:nvPr/>
          </p:nvSpPr>
          <p:spPr>
            <a:xfrm>
              <a:off x="5600990" y="453281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82" name="椭圆形">
              <a:extLst>
                <a:ext uri="{FF2B5EF4-FFF2-40B4-BE49-F238E27FC236}">
                  <a16:creationId xmlns:a16="http://schemas.microsoft.com/office/drawing/2014/main" id="{A7A9C5B5-B6DC-A34D-9ABA-6D429571CB26}"/>
                </a:ext>
              </a:extLst>
            </p:cNvPr>
            <p:cNvSpPr/>
            <p:nvPr/>
          </p:nvSpPr>
          <p:spPr>
            <a:xfrm>
              <a:off x="5803939" y="4532812"/>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83" name="椭圆形">
              <a:extLst>
                <a:ext uri="{FF2B5EF4-FFF2-40B4-BE49-F238E27FC236}">
                  <a16:creationId xmlns:a16="http://schemas.microsoft.com/office/drawing/2014/main" id="{08CDE1AE-03F1-1344-89DD-C4AA0E721084}"/>
                </a:ext>
              </a:extLst>
            </p:cNvPr>
            <p:cNvSpPr/>
            <p:nvPr/>
          </p:nvSpPr>
          <p:spPr>
            <a:xfrm>
              <a:off x="5215041" y="477884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84" name="椭圆形">
              <a:extLst>
                <a:ext uri="{FF2B5EF4-FFF2-40B4-BE49-F238E27FC236}">
                  <a16:creationId xmlns:a16="http://schemas.microsoft.com/office/drawing/2014/main" id="{38FF52EC-AB86-AF4D-81FF-4E4597D0F622}"/>
                </a:ext>
              </a:extLst>
            </p:cNvPr>
            <p:cNvSpPr/>
            <p:nvPr/>
          </p:nvSpPr>
          <p:spPr>
            <a:xfrm>
              <a:off x="5407216" y="4778843"/>
              <a:ext cx="118061" cy="120699"/>
            </a:xfrm>
            <a:prstGeom prst="ellipse">
              <a:avLst/>
            </a:prstGeom>
            <a:solidFill>
              <a:schemeClr val="accent2"/>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85" name="椭圆形">
              <a:extLst>
                <a:ext uri="{FF2B5EF4-FFF2-40B4-BE49-F238E27FC236}">
                  <a16:creationId xmlns:a16="http://schemas.microsoft.com/office/drawing/2014/main" id="{4A0959FB-77F7-2548-BAE0-1B8738492D43}"/>
                </a:ext>
              </a:extLst>
            </p:cNvPr>
            <p:cNvSpPr/>
            <p:nvPr/>
          </p:nvSpPr>
          <p:spPr>
            <a:xfrm>
              <a:off x="5604840" y="477884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86" name="椭圆形">
              <a:extLst>
                <a:ext uri="{FF2B5EF4-FFF2-40B4-BE49-F238E27FC236}">
                  <a16:creationId xmlns:a16="http://schemas.microsoft.com/office/drawing/2014/main" id="{F269ACA5-CFDC-FD40-8BEE-EA363C9D3E5E}"/>
                </a:ext>
              </a:extLst>
            </p:cNvPr>
            <p:cNvSpPr/>
            <p:nvPr/>
          </p:nvSpPr>
          <p:spPr>
            <a:xfrm>
              <a:off x="5807789" y="477884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87" name="椭圆形">
              <a:extLst>
                <a:ext uri="{FF2B5EF4-FFF2-40B4-BE49-F238E27FC236}">
                  <a16:creationId xmlns:a16="http://schemas.microsoft.com/office/drawing/2014/main" id="{C7E1A852-1D6A-C649-B7A1-DAD0CB0CCBF8}"/>
                </a:ext>
              </a:extLst>
            </p:cNvPr>
            <p:cNvSpPr/>
            <p:nvPr/>
          </p:nvSpPr>
          <p:spPr>
            <a:xfrm>
              <a:off x="5214627" y="5017863"/>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88" name="椭圆形">
              <a:extLst>
                <a:ext uri="{FF2B5EF4-FFF2-40B4-BE49-F238E27FC236}">
                  <a16:creationId xmlns:a16="http://schemas.microsoft.com/office/drawing/2014/main" id="{846CD371-DE29-0543-AACD-08217A3D5B29}"/>
                </a:ext>
              </a:extLst>
            </p:cNvPr>
            <p:cNvSpPr/>
            <p:nvPr/>
          </p:nvSpPr>
          <p:spPr>
            <a:xfrm>
              <a:off x="5406802" y="5017863"/>
              <a:ext cx="118061" cy="120699"/>
            </a:xfrm>
            <a:prstGeom prst="ellipse">
              <a:avLst/>
            </a:prstGeom>
            <a:solidFill>
              <a:schemeClr val="accent2"/>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89" name="椭圆形">
              <a:extLst>
                <a:ext uri="{FF2B5EF4-FFF2-40B4-BE49-F238E27FC236}">
                  <a16:creationId xmlns:a16="http://schemas.microsoft.com/office/drawing/2014/main" id="{639A014C-FD9C-FE4C-92C7-C4F58064DFFF}"/>
                </a:ext>
              </a:extLst>
            </p:cNvPr>
            <p:cNvSpPr/>
            <p:nvPr/>
          </p:nvSpPr>
          <p:spPr>
            <a:xfrm>
              <a:off x="5604426" y="5017863"/>
              <a:ext cx="118061" cy="120699"/>
            </a:xfrm>
            <a:prstGeom prst="ellipse">
              <a:avLst/>
            </a:prstGeom>
            <a:solidFill>
              <a:schemeClr val="accent2"/>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90" name="椭圆形">
              <a:extLst>
                <a:ext uri="{FF2B5EF4-FFF2-40B4-BE49-F238E27FC236}">
                  <a16:creationId xmlns:a16="http://schemas.microsoft.com/office/drawing/2014/main" id="{66BC6E6D-3EE9-1A41-A927-281C6C756963}"/>
                </a:ext>
              </a:extLst>
            </p:cNvPr>
            <p:cNvSpPr/>
            <p:nvPr/>
          </p:nvSpPr>
          <p:spPr>
            <a:xfrm>
              <a:off x="5807375" y="5017863"/>
              <a:ext cx="118061" cy="120699"/>
            </a:xfrm>
            <a:prstGeom prst="ellipse">
              <a:avLst/>
            </a:prstGeom>
            <a:solidFill>
              <a:schemeClr val="accent2"/>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91" name="椭圆形">
              <a:extLst>
                <a:ext uri="{FF2B5EF4-FFF2-40B4-BE49-F238E27FC236}">
                  <a16:creationId xmlns:a16="http://schemas.microsoft.com/office/drawing/2014/main" id="{52BE8302-2A25-4744-A7E2-22EB1931C2F3}"/>
                </a:ext>
              </a:extLst>
            </p:cNvPr>
            <p:cNvSpPr/>
            <p:nvPr/>
          </p:nvSpPr>
          <p:spPr>
            <a:xfrm>
              <a:off x="5214627" y="5239438"/>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92" name="椭圆形">
              <a:extLst>
                <a:ext uri="{FF2B5EF4-FFF2-40B4-BE49-F238E27FC236}">
                  <a16:creationId xmlns:a16="http://schemas.microsoft.com/office/drawing/2014/main" id="{A9C29DAD-5FDB-CA46-BB2F-5F1B105AEDE2}"/>
                </a:ext>
              </a:extLst>
            </p:cNvPr>
            <p:cNvSpPr/>
            <p:nvPr/>
          </p:nvSpPr>
          <p:spPr>
            <a:xfrm>
              <a:off x="5406802" y="5239438"/>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93" name="椭圆形">
              <a:extLst>
                <a:ext uri="{FF2B5EF4-FFF2-40B4-BE49-F238E27FC236}">
                  <a16:creationId xmlns:a16="http://schemas.microsoft.com/office/drawing/2014/main" id="{150D9BF4-4633-4548-A4BB-249A0B6345DD}"/>
                </a:ext>
              </a:extLst>
            </p:cNvPr>
            <p:cNvSpPr/>
            <p:nvPr/>
          </p:nvSpPr>
          <p:spPr>
            <a:xfrm>
              <a:off x="5604426" y="5239438"/>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94" name="椭圆形">
              <a:extLst>
                <a:ext uri="{FF2B5EF4-FFF2-40B4-BE49-F238E27FC236}">
                  <a16:creationId xmlns:a16="http://schemas.microsoft.com/office/drawing/2014/main" id="{FF4F2846-81A3-9941-B076-0EB1F6D0A6F2}"/>
                </a:ext>
              </a:extLst>
            </p:cNvPr>
            <p:cNvSpPr/>
            <p:nvPr/>
          </p:nvSpPr>
          <p:spPr>
            <a:xfrm>
              <a:off x="5807375" y="5239438"/>
              <a:ext cx="118061" cy="120699"/>
            </a:xfrm>
            <a:prstGeom prst="ellipse">
              <a:avLst/>
            </a:prstGeom>
            <a:solidFill>
              <a:schemeClr val="accent2"/>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95" name="椭圆形">
              <a:extLst>
                <a:ext uri="{FF2B5EF4-FFF2-40B4-BE49-F238E27FC236}">
                  <a16:creationId xmlns:a16="http://schemas.microsoft.com/office/drawing/2014/main" id="{64A8E1CD-82D2-4E46-ABF2-379B4C072830}"/>
                </a:ext>
              </a:extLst>
            </p:cNvPr>
            <p:cNvSpPr/>
            <p:nvPr/>
          </p:nvSpPr>
          <p:spPr>
            <a:xfrm>
              <a:off x="5210590" y="548191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96" name="椭圆形">
              <a:extLst>
                <a:ext uri="{FF2B5EF4-FFF2-40B4-BE49-F238E27FC236}">
                  <a16:creationId xmlns:a16="http://schemas.microsoft.com/office/drawing/2014/main" id="{F386B7BA-B3C0-E941-9F4A-8A4CC1E9B6DC}"/>
                </a:ext>
              </a:extLst>
            </p:cNvPr>
            <p:cNvSpPr/>
            <p:nvPr/>
          </p:nvSpPr>
          <p:spPr>
            <a:xfrm>
              <a:off x="5402765" y="548191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97" name="椭圆形">
              <a:extLst>
                <a:ext uri="{FF2B5EF4-FFF2-40B4-BE49-F238E27FC236}">
                  <a16:creationId xmlns:a16="http://schemas.microsoft.com/office/drawing/2014/main" id="{C83DB3EE-0958-7E44-BD74-9244FC6EE699}"/>
                </a:ext>
              </a:extLst>
            </p:cNvPr>
            <p:cNvSpPr/>
            <p:nvPr/>
          </p:nvSpPr>
          <p:spPr>
            <a:xfrm>
              <a:off x="5600389" y="5481915"/>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98" name="椭圆形">
              <a:extLst>
                <a:ext uri="{FF2B5EF4-FFF2-40B4-BE49-F238E27FC236}">
                  <a16:creationId xmlns:a16="http://schemas.microsoft.com/office/drawing/2014/main" id="{69C63FEA-3ADD-1C41-BC63-835E30A27BCC}"/>
                </a:ext>
              </a:extLst>
            </p:cNvPr>
            <p:cNvSpPr/>
            <p:nvPr/>
          </p:nvSpPr>
          <p:spPr>
            <a:xfrm>
              <a:off x="5803338" y="5481915"/>
              <a:ext cx="118061" cy="120699"/>
            </a:xfrm>
            <a:prstGeom prst="ellipse">
              <a:avLst/>
            </a:prstGeom>
            <a:solidFill>
              <a:schemeClr val="accent2"/>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499" name="椭圆形">
              <a:extLst>
                <a:ext uri="{FF2B5EF4-FFF2-40B4-BE49-F238E27FC236}">
                  <a16:creationId xmlns:a16="http://schemas.microsoft.com/office/drawing/2014/main" id="{23761980-AA46-1D4D-B4D3-9374BDFA3EDB}"/>
                </a:ext>
              </a:extLst>
            </p:cNvPr>
            <p:cNvSpPr/>
            <p:nvPr/>
          </p:nvSpPr>
          <p:spPr>
            <a:xfrm>
              <a:off x="5214330" y="571515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00" name="椭圆形">
              <a:extLst>
                <a:ext uri="{FF2B5EF4-FFF2-40B4-BE49-F238E27FC236}">
                  <a16:creationId xmlns:a16="http://schemas.microsoft.com/office/drawing/2014/main" id="{DCE7629F-CE11-734C-AFD1-D0CE212D34FA}"/>
                </a:ext>
              </a:extLst>
            </p:cNvPr>
            <p:cNvSpPr/>
            <p:nvPr/>
          </p:nvSpPr>
          <p:spPr>
            <a:xfrm>
              <a:off x="5406505" y="571515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01" name="椭圆形">
              <a:extLst>
                <a:ext uri="{FF2B5EF4-FFF2-40B4-BE49-F238E27FC236}">
                  <a16:creationId xmlns:a16="http://schemas.microsoft.com/office/drawing/2014/main" id="{76707A22-6033-0B4B-88A5-3255E780246E}"/>
                </a:ext>
              </a:extLst>
            </p:cNvPr>
            <p:cNvSpPr/>
            <p:nvPr/>
          </p:nvSpPr>
          <p:spPr>
            <a:xfrm>
              <a:off x="5604129" y="5715151"/>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02" name="椭圆形">
              <a:extLst>
                <a:ext uri="{FF2B5EF4-FFF2-40B4-BE49-F238E27FC236}">
                  <a16:creationId xmlns:a16="http://schemas.microsoft.com/office/drawing/2014/main" id="{591D8946-2A57-3D49-A886-5C5EED1C08C0}"/>
                </a:ext>
              </a:extLst>
            </p:cNvPr>
            <p:cNvSpPr/>
            <p:nvPr/>
          </p:nvSpPr>
          <p:spPr>
            <a:xfrm>
              <a:off x="5807078" y="5715151"/>
              <a:ext cx="118061" cy="120699"/>
            </a:xfrm>
            <a:prstGeom prst="ellipse">
              <a:avLst/>
            </a:prstGeom>
            <a:solidFill>
              <a:schemeClr val="accent2"/>
            </a:solidFill>
            <a:ln w="1905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504" name="文本框 503">
              <a:extLst>
                <a:ext uri="{FF2B5EF4-FFF2-40B4-BE49-F238E27FC236}">
                  <a16:creationId xmlns:a16="http://schemas.microsoft.com/office/drawing/2014/main" id="{C8B71225-BF33-DF48-BC8D-C450364499D5}"/>
                </a:ext>
              </a:extLst>
            </p:cNvPr>
            <p:cNvSpPr txBox="1"/>
            <p:nvPr/>
          </p:nvSpPr>
          <p:spPr>
            <a:xfrm>
              <a:off x="3932854" y="5110030"/>
              <a:ext cx="585858" cy="461665"/>
            </a:xfrm>
            <a:prstGeom prst="rect">
              <a:avLst/>
            </a:prstGeom>
            <a:noFill/>
          </p:spPr>
          <p:txBody>
            <a:bodyPr wrap="square">
              <a:spAutoFit/>
            </a:bodyPr>
            <a:lstStyle/>
            <a:p>
              <a:pPr algn="ctr"/>
              <a:r>
                <a:rPr lang="en-US" altLang="zh-CN" sz="1200" dirty="0" err="1"/>
                <a:t>Repr</a:t>
              </a:r>
              <a:r>
                <a:rPr lang="en-US" altLang="zh-CN" sz="1200" dirty="0"/>
                <a:t>.</a:t>
              </a:r>
              <a:r>
                <a:rPr lang="zh-CN" altLang="en-US" sz="1200" dirty="0"/>
                <a:t> </a:t>
              </a:r>
              <a:br>
                <a:rPr lang="en-US" altLang="zh-CN" sz="1200" dirty="0"/>
              </a:br>
              <a:r>
                <a:rPr lang="en-US" altLang="zh-CN" sz="1200" dirty="0"/>
                <a:t>score</a:t>
              </a:r>
              <a:endParaRPr lang="zh-CN" altLang="en-US" sz="1200" dirty="0"/>
            </a:p>
          </p:txBody>
        </p:sp>
        <p:sp>
          <p:nvSpPr>
            <p:cNvPr id="1218" name="文本框 1217">
              <a:extLst>
                <a:ext uri="{FF2B5EF4-FFF2-40B4-BE49-F238E27FC236}">
                  <a16:creationId xmlns:a16="http://schemas.microsoft.com/office/drawing/2014/main" id="{39A8CB37-4E45-A64D-A6BA-5040BA217F9C}"/>
                </a:ext>
              </a:extLst>
            </p:cNvPr>
            <p:cNvSpPr txBox="1"/>
            <p:nvPr/>
          </p:nvSpPr>
          <p:spPr>
            <a:xfrm>
              <a:off x="2774807" y="5759852"/>
              <a:ext cx="1640577" cy="369332"/>
            </a:xfrm>
            <a:prstGeom prst="rect">
              <a:avLst/>
            </a:prstGeom>
            <a:noFill/>
          </p:spPr>
          <p:txBody>
            <a:bodyPr wrap="none" rtlCol="0">
              <a:spAutoFit/>
            </a:bodyPr>
            <a:lstStyle/>
            <a:p>
              <a:r>
                <a:rPr kumimoji="1" lang="en-US" altLang="zh-CN" b="1" dirty="0"/>
                <a:t>Offline filtering</a:t>
              </a:r>
              <a:endParaRPr kumimoji="1" lang="zh-CN" altLang="en-US" b="1" dirty="0"/>
            </a:p>
          </p:txBody>
        </p:sp>
        <p:pic>
          <p:nvPicPr>
            <p:cNvPr id="1220" name="图片 1219">
              <a:extLst>
                <a:ext uri="{FF2B5EF4-FFF2-40B4-BE49-F238E27FC236}">
                  <a16:creationId xmlns:a16="http://schemas.microsoft.com/office/drawing/2014/main" id="{C22A8F42-F628-7A4D-8DF5-A4B4DA4BF87B}"/>
                </a:ext>
              </a:extLst>
            </p:cNvPr>
            <p:cNvPicPr>
              <a:picLocks noChangeAspect="1"/>
            </p:cNvPicPr>
            <p:nvPr/>
          </p:nvPicPr>
          <p:blipFill>
            <a:blip r:embed="rId8"/>
            <a:stretch>
              <a:fillRect/>
            </a:stretch>
          </p:blipFill>
          <p:spPr>
            <a:xfrm>
              <a:off x="2417744" y="4633521"/>
              <a:ext cx="867664" cy="867664"/>
            </a:xfrm>
            <a:prstGeom prst="rect">
              <a:avLst/>
            </a:prstGeom>
          </p:spPr>
        </p:pic>
        <p:sp>
          <p:nvSpPr>
            <p:cNvPr id="509" name="椭圆形">
              <a:extLst>
                <a:ext uri="{FF2B5EF4-FFF2-40B4-BE49-F238E27FC236}">
                  <a16:creationId xmlns:a16="http://schemas.microsoft.com/office/drawing/2014/main" id="{7513CBE5-39AF-A64F-9629-D4B92130F63B}"/>
                </a:ext>
              </a:extLst>
            </p:cNvPr>
            <p:cNvSpPr/>
            <p:nvPr/>
          </p:nvSpPr>
          <p:spPr>
            <a:xfrm>
              <a:off x="2456771" y="4447428"/>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1222" name="文本框 1221">
              <a:extLst>
                <a:ext uri="{FF2B5EF4-FFF2-40B4-BE49-F238E27FC236}">
                  <a16:creationId xmlns:a16="http://schemas.microsoft.com/office/drawing/2014/main" id="{C841FD7B-853E-A04C-B77B-6DFF6E66D214}"/>
                </a:ext>
              </a:extLst>
            </p:cNvPr>
            <p:cNvSpPr txBox="1"/>
            <p:nvPr/>
          </p:nvSpPr>
          <p:spPr>
            <a:xfrm>
              <a:off x="2592160" y="4625996"/>
              <a:ext cx="546945" cy="430887"/>
            </a:xfrm>
            <a:prstGeom prst="rect">
              <a:avLst/>
            </a:prstGeom>
            <a:noFill/>
          </p:spPr>
          <p:txBody>
            <a:bodyPr wrap="none" rtlCol="0">
              <a:spAutoFit/>
            </a:bodyPr>
            <a:lstStyle/>
            <a:p>
              <a:r>
                <a:rPr kumimoji="1" lang="en-US" altLang="zh-CN" sz="1050" b="1" dirty="0"/>
                <a:t>Proxy</a:t>
              </a:r>
              <a:br>
                <a:rPr kumimoji="1" lang="en-US" altLang="zh-CN" sz="1050" b="1" dirty="0"/>
              </a:br>
              <a:r>
                <a:rPr kumimoji="1" lang="en-US" altLang="zh-CN" sz="1050" b="1" dirty="0"/>
                <a:t>model</a:t>
              </a:r>
              <a:endParaRPr kumimoji="1" lang="zh-CN" altLang="en-US" sz="1050" b="1" dirty="0"/>
            </a:p>
          </p:txBody>
        </p:sp>
        <p:sp>
          <p:nvSpPr>
            <p:cNvPr id="511" name="椭圆形">
              <a:extLst>
                <a:ext uri="{FF2B5EF4-FFF2-40B4-BE49-F238E27FC236}">
                  <a16:creationId xmlns:a16="http://schemas.microsoft.com/office/drawing/2014/main" id="{D6D4A47B-D30A-8C46-9567-FA0E7CB61FDC}"/>
                </a:ext>
              </a:extLst>
            </p:cNvPr>
            <p:cNvSpPr/>
            <p:nvPr/>
          </p:nvSpPr>
          <p:spPr>
            <a:xfrm>
              <a:off x="2678087" y="4447428"/>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513" name="椭圆形">
              <a:extLst>
                <a:ext uri="{FF2B5EF4-FFF2-40B4-BE49-F238E27FC236}">
                  <a16:creationId xmlns:a16="http://schemas.microsoft.com/office/drawing/2014/main" id="{23CFBB75-FBA6-D04E-B7E6-9BEA51B27B8E}"/>
                </a:ext>
              </a:extLst>
            </p:cNvPr>
            <p:cNvSpPr/>
            <p:nvPr/>
          </p:nvSpPr>
          <p:spPr>
            <a:xfrm>
              <a:off x="3086341" y="4447428"/>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514" name="椭圆形">
              <a:extLst>
                <a:ext uri="{FF2B5EF4-FFF2-40B4-BE49-F238E27FC236}">
                  <a16:creationId xmlns:a16="http://schemas.microsoft.com/office/drawing/2014/main" id="{182ED06D-5BED-C347-A4DF-57FDC8B53D1B}"/>
                </a:ext>
              </a:extLst>
            </p:cNvPr>
            <p:cNvSpPr/>
            <p:nvPr/>
          </p:nvSpPr>
          <p:spPr>
            <a:xfrm>
              <a:off x="2799505" y="5528532"/>
              <a:ext cx="118061" cy="120699"/>
            </a:xfrm>
            <a:prstGeom prst="ellipse">
              <a:avLst/>
            </a:prstGeom>
            <a:solidFill>
              <a:schemeClr val="accent2"/>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515" name="椭圆形">
              <a:extLst>
                <a:ext uri="{FF2B5EF4-FFF2-40B4-BE49-F238E27FC236}">
                  <a16:creationId xmlns:a16="http://schemas.microsoft.com/office/drawing/2014/main" id="{A0176BA1-0B8B-B44A-995D-44F9441F3C06}"/>
                </a:ext>
              </a:extLst>
            </p:cNvPr>
            <p:cNvSpPr/>
            <p:nvPr/>
          </p:nvSpPr>
          <p:spPr>
            <a:xfrm>
              <a:off x="2868254" y="4447428"/>
              <a:ext cx="118061" cy="120699"/>
            </a:xfrm>
            <a:prstGeom prst="ellipse">
              <a:avLst/>
            </a:prstGeom>
            <a:solidFill>
              <a:srgbClr val="C00000"/>
            </a:solidFill>
            <a:ln w="1905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1225" name="矩形 1224">
              <a:extLst>
                <a:ext uri="{FF2B5EF4-FFF2-40B4-BE49-F238E27FC236}">
                  <a16:creationId xmlns:a16="http://schemas.microsoft.com/office/drawing/2014/main" id="{DD407CB3-1651-9D4E-850E-E1F6F07F3184}"/>
                </a:ext>
              </a:extLst>
            </p:cNvPr>
            <p:cNvSpPr/>
            <p:nvPr/>
          </p:nvSpPr>
          <p:spPr>
            <a:xfrm>
              <a:off x="3539474" y="4632556"/>
              <a:ext cx="1090144" cy="41705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6" name="文本框 515">
              <a:extLst>
                <a:ext uri="{FF2B5EF4-FFF2-40B4-BE49-F238E27FC236}">
                  <a16:creationId xmlns:a16="http://schemas.microsoft.com/office/drawing/2014/main" id="{8684BE80-1581-204B-A78D-EB7C9E4D77BF}"/>
                </a:ext>
              </a:extLst>
            </p:cNvPr>
            <p:cNvSpPr txBox="1"/>
            <p:nvPr/>
          </p:nvSpPr>
          <p:spPr>
            <a:xfrm>
              <a:off x="3810110" y="4606510"/>
              <a:ext cx="837319" cy="461665"/>
            </a:xfrm>
            <a:prstGeom prst="rect">
              <a:avLst/>
            </a:prstGeom>
            <a:noFill/>
          </p:spPr>
          <p:txBody>
            <a:bodyPr wrap="square">
              <a:spAutoFit/>
            </a:bodyPr>
            <a:lstStyle/>
            <a:p>
              <a:pPr algn="ctr"/>
              <a:r>
                <a:rPr lang="en-US" altLang="zh-CN" sz="1200" dirty="0"/>
                <a:t>Diversity</a:t>
              </a:r>
              <a:r>
                <a:rPr lang="zh-CN" altLang="en-US" sz="1200" dirty="0"/>
                <a:t> </a:t>
              </a:r>
              <a:br>
                <a:rPr lang="en-US" altLang="zh-CN" sz="1200" dirty="0"/>
              </a:br>
              <a:r>
                <a:rPr lang="en-US" altLang="zh-CN" sz="1200" dirty="0"/>
                <a:t>penalty</a:t>
              </a:r>
              <a:endParaRPr lang="zh-CN" altLang="en-US" sz="1200" dirty="0"/>
            </a:p>
          </p:txBody>
        </p:sp>
        <p:pic>
          <p:nvPicPr>
            <p:cNvPr id="1224" name="图片 1223">
              <a:extLst>
                <a:ext uri="{FF2B5EF4-FFF2-40B4-BE49-F238E27FC236}">
                  <a16:creationId xmlns:a16="http://schemas.microsoft.com/office/drawing/2014/main" id="{48E72CBD-31DE-BF40-AA33-22BC1756692B}"/>
                </a:ext>
              </a:extLst>
            </p:cNvPr>
            <p:cNvPicPr>
              <a:picLocks noChangeAspect="1"/>
            </p:cNvPicPr>
            <p:nvPr/>
          </p:nvPicPr>
          <p:blipFill>
            <a:blip r:embed="rId9"/>
            <a:stretch>
              <a:fillRect/>
            </a:stretch>
          </p:blipFill>
          <p:spPr>
            <a:xfrm>
              <a:off x="3569357" y="4699998"/>
              <a:ext cx="287374" cy="287374"/>
            </a:xfrm>
            <a:prstGeom prst="rect">
              <a:avLst/>
            </a:prstGeom>
          </p:spPr>
        </p:pic>
        <p:pic>
          <p:nvPicPr>
            <p:cNvPr id="1236" name="图片 1235">
              <a:extLst>
                <a:ext uri="{FF2B5EF4-FFF2-40B4-BE49-F238E27FC236}">
                  <a16:creationId xmlns:a16="http://schemas.microsoft.com/office/drawing/2014/main" id="{0E40B25C-5123-2A4A-90EB-78B1100A2241}"/>
                </a:ext>
              </a:extLst>
            </p:cNvPr>
            <p:cNvPicPr>
              <a:picLocks noChangeAspect="1"/>
            </p:cNvPicPr>
            <p:nvPr/>
          </p:nvPicPr>
          <p:blipFill>
            <a:blip r:embed="rId10"/>
            <a:stretch>
              <a:fillRect/>
            </a:stretch>
          </p:blipFill>
          <p:spPr>
            <a:xfrm>
              <a:off x="3539474" y="5139558"/>
              <a:ext cx="369333" cy="369333"/>
            </a:xfrm>
            <a:prstGeom prst="rect">
              <a:avLst/>
            </a:prstGeom>
          </p:spPr>
        </p:pic>
        <p:cxnSp>
          <p:nvCxnSpPr>
            <p:cNvPr id="1241" name="直线连接符 1240">
              <a:extLst>
                <a:ext uri="{FF2B5EF4-FFF2-40B4-BE49-F238E27FC236}">
                  <a16:creationId xmlns:a16="http://schemas.microsoft.com/office/drawing/2014/main" id="{FE18C8A3-5562-9845-84B0-644DC743DF2B}"/>
                </a:ext>
              </a:extLst>
            </p:cNvPr>
            <p:cNvCxnSpPr/>
            <p:nvPr/>
          </p:nvCxnSpPr>
          <p:spPr>
            <a:xfrm>
              <a:off x="2386361" y="4181707"/>
              <a:ext cx="0" cy="1862254"/>
            </a:xfrm>
            <a:prstGeom prst="line">
              <a:avLst/>
            </a:prstGeom>
            <a:ln w="158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29" name="直线连接符 528">
              <a:extLst>
                <a:ext uri="{FF2B5EF4-FFF2-40B4-BE49-F238E27FC236}">
                  <a16:creationId xmlns:a16="http://schemas.microsoft.com/office/drawing/2014/main" id="{9F488AA9-5AB3-DF49-912A-EFCD0BF8D7F8}"/>
                </a:ext>
              </a:extLst>
            </p:cNvPr>
            <p:cNvCxnSpPr/>
            <p:nvPr/>
          </p:nvCxnSpPr>
          <p:spPr>
            <a:xfrm>
              <a:off x="4818076" y="4149428"/>
              <a:ext cx="0" cy="1862254"/>
            </a:xfrm>
            <a:prstGeom prst="line">
              <a:avLst/>
            </a:prstGeom>
            <a:ln w="15875">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0F7D24BB-1CE9-B54E-A0BB-F68F9191A2B4}"/>
              </a:ext>
            </a:extLst>
          </p:cNvPr>
          <p:cNvGrpSpPr/>
          <p:nvPr/>
        </p:nvGrpSpPr>
        <p:grpSpPr>
          <a:xfrm>
            <a:off x="6690245" y="1535849"/>
            <a:ext cx="803233" cy="1266728"/>
            <a:chOff x="6690245" y="1535849"/>
            <a:chExt cx="803233" cy="1266728"/>
          </a:xfrm>
        </p:grpSpPr>
        <p:grpSp>
          <p:nvGrpSpPr>
            <p:cNvPr id="1249" name="组合 1248">
              <a:extLst>
                <a:ext uri="{FF2B5EF4-FFF2-40B4-BE49-F238E27FC236}">
                  <a16:creationId xmlns:a16="http://schemas.microsoft.com/office/drawing/2014/main" id="{ACCE20B3-7D5F-C948-9C64-DC0C97B5004C}"/>
                </a:ext>
              </a:extLst>
            </p:cNvPr>
            <p:cNvGrpSpPr/>
            <p:nvPr/>
          </p:nvGrpSpPr>
          <p:grpSpPr>
            <a:xfrm>
              <a:off x="6690245" y="1928466"/>
              <a:ext cx="803233" cy="874111"/>
              <a:chOff x="6690245" y="1928466"/>
              <a:chExt cx="803233" cy="874111"/>
            </a:xfrm>
          </p:grpSpPr>
          <p:sp>
            <p:nvSpPr>
              <p:cNvPr id="1216" name="矩形 1215">
                <a:extLst>
                  <a:ext uri="{FF2B5EF4-FFF2-40B4-BE49-F238E27FC236}">
                    <a16:creationId xmlns:a16="http://schemas.microsoft.com/office/drawing/2014/main" id="{09CBE5BD-F8AF-BB47-BBA4-AF523ECA1B38}"/>
                  </a:ext>
                </a:extLst>
              </p:cNvPr>
              <p:cNvSpPr/>
              <p:nvPr/>
            </p:nvSpPr>
            <p:spPr>
              <a:xfrm>
                <a:off x="6702725" y="1929950"/>
                <a:ext cx="764875" cy="872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7" name="文本框 1216">
                <a:extLst>
                  <a:ext uri="{FF2B5EF4-FFF2-40B4-BE49-F238E27FC236}">
                    <a16:creationId xmlns:a16="http://schemas.microsoft.com/office/drawing/2014/main" id="{DC860503-5392-0C4D-BC93-C2C1F5E5FEB3}"/>
                  </a:ext>
                </a:extLst>
              </p:cNvPr>
              <p:cNvSpPr txBox="1"/>
              <p:nvPr/>
            </p:nvSpPr>
            <p:spPr>
              <a:xfrm>
                <a:off x="6690245" y="1928466"/>
                <a:ext cx="803233" cy="369332"/>
              </a:xfrm>
              <a:prstGeom prst="rect">
                <a:avLst/>
              </a:prstGeom>
              <a:noFill/>
            </p:spPr>
            <p:txBody>
              <a:bodyPr wrap="square" rtlCol="0">
                <a:spAutoFit/>
              </a:bodyPr>
              <a:lstStyle/>
              <a:p>
                <a:r>
                  <a:rPr kumimoji="1" lang="en-US" altLang="zh-CN" dirty="0"/>
                  <a:t>In vain</a:t>
                </a:r>
                <a:endParaRPr kumimoji="1" lang="zh-CN" altLang="en-US" dirty="0"/>
              </a:p>
            </p:txBody>
          </p:sp>
        </p:grpSp>
        <p:sp>
          <p:nvSpPr>
            <p:cNvPr id="2" name="文本框 1">
              <a:extLst>
                <a:ext uri="{FF2B5EF4-FFF2-40B4-BE49-F238E27FC236}">
                  <a16:creationId xmlns:a16="http://schemas.microsoft.com/office/drawing/2014/main" id="{238CCB90-6236-AB4A-84A9-D6C6DE163883}"/>
                </a:ext>
              </a:extLst>
            </p:cNvPr>
            <p:cNvSpPr txBox="1"/>
            <p:nvPr/>
          </p:nvSpPr>
          <p:spPr>
            <a:xfrm>
              <a:off x="6848018" y="1535849"/>
              <a:ext cx="583814" cy="369332"/>
            </a:xfrm>
            <a:prstGeom prst="rect">
              <a:avLst/>
            </a:prstGeom>
            <a:noFill/>
          </p:spPr>
          <p:txBody>
            <a:bodyPr wrap="none" rtlCol="0">
              <a:spAutoFit/>
            </a:bodyPr>
            <a:lstStyle/>
            <a:p>
              <a:r>
                <a:rPr kumimoji="1" lang="en-US" altLang="zh-CN" b="1" dirty="0">
                  <a:solidFill>
                    <a:srgbClr val="C00000"/>
                  </a:solidFill>
                </a:rPr>
                <a:t>87%</a:t>
              </a:r>
              <a:endParaRPr kumimoji="1" lang="zh-CN" altLang="en-US" b="1" dirty="0">
                <a:solidFill>
                  <a:srgbClr val="C00000"/>
                </a:solidFill>
              </a:endParaRPr>
            </a:p>
          </p:txBody>
        </p:sp>
      </p:grpSp>
      <p:sp>
        <p:nvSpPr>
          <p:cNvPr id="4" name="灯片编号占位符 3">
            <a:extLst>
              <a:ext uri="{FF2B5EF4-FFF2-40B4-BE49-F238E27FC236}">
                <a16:creationId xmlns:a16="http://schemas.microsoft.com/office/drawing/2014/main" id="{45AD7F1E-D69E-A641-903D-077EE4B0A314}"/>
              </a:ext>
            </a:extLst>
          </p:cNvPr>
          <p:cNvSpPr>
            <a:spLocks noGrp="1"/>
          </p:cNvSpPr>
          <p:nvPr>
            <p:ph type="sldNum" sz="quarter" idx="4"/>
          </p:nvPr>
        </p:nvSpPr>
        <p:spPr/>
        <p:txBody>
          <a:bodyPr/>
          <a:lstStyle/>
          <a:p>
            <a:fld id="{9FE11B73-A815-BF4E-9B20-19D14749F6B9}" type="slidenum">
              <a:rPr kumimoji="1" lang="zh-CN" altLang="en-US" smtClean="0"/>
              <a:pPr/>
              <a:t>8</a:t>
            </a:fld>
            <a:r>
              <a:rPr kumimoji="1" lang="en-US" altLang="zh-CN"/>
              <a:t>/16</a:t>
            </a:r>
            <a:endParaRPr kumimoji="1" lang="zh-CN" altLang="en-US" dirty="0"/>
          </a:p>
        </p:txBody>
      </p:sp>
    </p:spTree>
    <p:custDataLst>
      <p:tags r:id="rId1"/>
    </p:custDataLst>
    <p:extLst>
      <p:ext uri="{BB962C8B-B14F-4D97-AF65-F5344CB8AC3E}">
        <p14:creationId xmlns:p14="http://schemas.microsoft.com/office/powerpoint/2010/main" val="1531360248"/>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45"/>
                                        </p:tgtEl>
                                      </p:cBhvr>
                                    </p:animEffect>
                                    <p:animScale>
                                      <p:cBhvr>
                                        <p:cTn id="7" dur="250" autoRev="1" fill="hold"/>
                                        <p:tgtEl>
                                          <p:spTgt spid="124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247"/>
                                        </p:tgtEl>
                                      </p:cBhvr>
                                    </p:animEffect>
                                    <p:animScale>
                                      <p:cBhvr>
                                        <p:cTn id="12" dur="250" autoRev="1" fill="hold"/>
                                        <p:tgtEl>
                                          <p:spTgt spid="1247"/>
                                        </p:tgtEl>
                                      </p:cBhvr>
                                      <p:by x="105000" y="105000"/>
                                    </p:animScale>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3"/>
</p:tagLst>
</file>

<file path=ppt/tags/tag10.xml><?xml version="1.0" encoding="utf-8"?>
<p:tagLst xmlns:a="http://schemas.openxmlformats.org/drawingml/2006/main" xmlns:r="http://schemas.openxmlformats.org/officeDocument/2006/relationships" xmlns:p="http://schemas.openxmlformats.org/presentationml/2006/main">
  <p:tag name="TIMING" val="|25.3|6.6|8.4|8"/>
</p:tagLst>
</file>

<file path=ppt/tags/tag2.xml><?xml version="1.0" encoding="utf-8"?>
<p:tagLst xmlns:a="http://schemas.openxmlformats.org/drawingml/2006/main" xmlns:r="http://schemas.openxmlformats.org/officeDocument/2006/relationships" xmlns:p="http://schemas.openxmlformats.org/presentationml/2006/main">
  <p:tag name="TIMING" val="|11.5|7.8|7|10.2|11.9|18.2"/>
</p:tagLst>
</file>

<file path=ppt/tags/tag3.xml><?xml version="1.0" encoding="utf-8"?>
<p:tagLst xmlns:a="http://schemas.openxmlformats.org/drawingml/2006/main" xmlns:r="http://schemas.openxmlformats.org/officeDocument/2006/relationships" xmlns:p="http://schemas.openxmlformats.org/presentationml/2006/main">
  <p:tag name="TIMING" val="|7.4|7.2|7.9"/>
</p:tagLst>
</file>

<file path=ppt/tags/tag4.xml><?xml version="1.0" encoding="utf-8"?>
<p:tagLst xmlns:a="http://schemas.openxmlformats.org/drawingml/2006/main" xmlns:r="http://schemas.openxmlformats.org/officeDocument/2006/relationships" xmlns:p="http://schemas.openxmlformats.org/presentationml/2006/main">
  <p:tag name="TIMING" val="|25.3|6.6|8.4|8"/>
</p:tagLst>
</file>

<file path=ppt/tags/tag5.xml><?xml version="1.0" encoding="utf-8"?>
<p:tagLst xmlns:a="http://schemas.openxmlformats.org/drawingml/2006/main" xmlns:r="http://schemas.openxmlformats.org/officeDocument/2006/relationships" xmlns:p="http://schemas.openxmlformats.org/presentationml/2006/main">
  <p:tag name="TIMING" val="|12.2|5.5|12.9|20.3"/>
</p:tagLst>
</file>

<file path=ppt/tags/tag6.xml><?xml version="1.0" encoding="utf-8"?>
<p:tagLst xmlns:a="http://schemas.openxmlformats.org/drawingml/2006/main" xmlns:r="http://schemas.openxmlformats.org/officeDocument/2006/relationships" xmlns:p="http://schemas.openxmlformats.org/presentationml/2006/main">
  <p:tag name="TIMING" val="|14.5|7.1|6.3|8|26.3"/>
</p:tagLst>
</file>

<file path=ppt/tags/tag7.xml><?xml version="1.0" encoding="utf-8"?>
<p:tagLst xmlns:a="http://schemas.openxmlformats.org/drawingml/2006/main" xmlns:r="http://schemas.openxmlformats.org/officeDocument/2006/relationships" xmlns:p="http://schemas.openxmlformats.org/presentationml/2006/main">
  <p:tag name="TIMING" val="|19.6"/>
</p:tagLst>
</file>

<file path=ppt/tags/tag8.xml><?xml version="1.0" encoding="utf-8"?>
<p:tagLst xmlns:a="http://schemas.openxmlformats.org/drawingml/2006/main" xmlns:r="http://schemas.openxmlformats.org/officeDocument/2006/relationships" xmlns:p="http://schemas.openxmlformats.org/presentationml/2006/main">
  <p:tag name="TIMING" val="|9|7.2|15.7"/>
</p:tagLst>
</file>

<file path=ppt/tags/tag9.xml><?xml version="1.0" encoding="utf-8"?>
<p:tagLst xmlns:a="http://schemas.openxmlformats.org/drawingml/2006/main" xmlns:r="http://schemas.openxmlformats.org/officeDocument/2006/relationships" xmlns:p="http://schemas.openxmlformats.org/presentationml/2006/main">
  <p:tag name="TIMING" val="|17.8|25.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校企合作项目-立项-北邮" id="{882496A4-53ED-5C4E-9966-BAD5145765A8}" vid="{DAD58996-57C6-CB48-8F59-F01519F62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7582</TotalTime>
  <Words>6254</Words>
  <Application>Microsoft Macintosh PowerPoint</Application>
  <PresentationFormat>宽屏</PresentationFormat>
  <Paragraphs>680</Paragraphs>
  <Slides>22</Slides>
  <Notes>22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等线</vt:lpstr>
      <vt:lpstr>等线</vt:lpstr>
      <vt:lpstr>SimHei</vt:lpstr>
      <vt:lpstr>STSong</vt:lpstr>
      <vt:lpstr>Inconsolatazi4-Regular</vt:lpstr>
      <vt:lpstr>LinLibertineT</vt:lpstr>
      <vt:lpstr>LinLibertineTI</vt:lpstr>
      <vt:lpstr>Söhne</vt:lpstr>
      <vt:lpstr>System Font Regular</vt:lpstr>
      <vt:lpstr>Arial</vt:lpstr>
      <vt:lpstr>Calibri</vt:lpstr>
      <vt:lpstr>Calibri Light</vt:lpstr>
      <vt:lpstr>Helvetica Neue Medium</vt:lpstr>
      <vt:lpstr>Times New Roman</vt:lpstr>
      <vt:lpstr>Office 主题​​</vt:lpstr>
      <vt:lpstr>Federated Few-shot Learning for Mobile NLP</vt:lpstr>
      <vt:lpstr>Where is the training data coming from?</vt:lpstr>
      <vt:lpstr>Well-curated labeled data is scarce on mobile devices </vt:lpstr>
      <vt:lpstr>Background: Pseudo labeling</vt:lpstr>
      <vt:lpstr>Background: Prompt learning</vt:lpstr>
      <vt:lpstr>PowerPoint 演示文稿</vt:lpstr>
      <vt:lpstr>Preliminary: FedFSL performance</vt:lpstr>
      <vt:lpstr>Challenge: FedFSL system cost</vt:lpstr>
      <vt:lpstr>Design: Representational Filtering</vt:lpstr>
      <vt:lpstr>Design: Curriculum Pacing</vt:lpstr>
      <vt:lpstr>Design 3: Curriculum Pacing</vt:lpstr>
      <vt:lpstr>Evaluation: Setup</vt:lpstr>
      <vt:lpstr>Evaluation: End-to-end Performance</vt:lpstr>
      <vt:lpstr>Evaluation: Key deign</vt:lpstr>
      <vt:lpstr>Evaluation: System Cost</vt:lpstr>
      <vt:lpstr>Conclusion</vt:lpstr>
      <vt:lpstr>Concluding Remarks by Mengwei</vt:lpstr>
      <vt:lpstr>Q&amp;A</vt:lpstr>
      <vt:lpstr>Different parameter-efficient methods</vt:lpstr>
      <vt:lpstr>Design 2: Training Depth/Capacity Co-planning</vt:lpstr>
      <vt:lpstr>Preliminary: FedFSL performance and cost</vt:lpstr>
      <vt:lpstr>Paths towards practical federated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高效联邦学习算法与系统设计 Algorithm and System Design for Efficient Federated Learning</dc:title>
  <dc:creator>Cai Dongqi</dc:creator>
  <cp:lastModifiedBy>Cai Dongqi</cp:lastModifiedBy>
  <cp:revision>318</cp:revision>
  <dcterms:created xsi:type="dcterms:W3CDTF">2023-09-05T08:30:11Z</dcterms:created>
  <dcterms:modified xsi:type="dcterms:W3CDTF">2023-10-05T15:18:09Z</dcterms:modified>
</cp:coreProperties>
</file>